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71" r:id="rId2"/>
    <p:sldId id="310" r:id="rId3"/>
    <p:sldId id="311" r:id="rId4"/>
    <p:sldId id="274" r:id="rId5"/>
    <p:sldId id="292" r:id="rId6"/>
    <p:sldId id="313" r:id="rId7"/>
    <p:sldId id="314" r:id="rId8"/>
    <p:sldId id="263" r:id="rId9"/>
    <p:sldId id="256" r:id="rId10"/>
    <p:sldId id="283" r:id="rId11"/>
    <p:sldId id="276" r:id="rId12"/>
    <p:sldId id="295" r:id="rId13"/>
    <p:sldId id="281" r:id="rId14"/>
    <p:sldId id="282" r:id="rId15"/>
    <p:sldId id="279" r:id="rId16"/>
    <p:sldId id="280" r:id="rId17"/>
    <p:sldId id="287" r:id="rId18"/>
    <p:sldId id="293" r:id="rId19"/>
    <p:sldId id="291" r:id="rId20"/>
    <p:sldId id="290" r:id="rId21"/>
    <p:sldId id="296" r:id="rId22"/>
    <p:sldId id="289" r:id="rId23"/>
    <p:sldId id="294" r:id="rId24"/>
    <p:sldId id="299" r:id="rId25"/>
    <p:sldId id="267" r:id="rId26"/>
    <p:sldId id="301" r:id="rId27"/>
    <p:sldId id="302" r:id="rId28"/>
    <p:sldId id="303" r:id="rId29"/>
    <p:sldId id="300" r:id="rId30"/>
    <p:sldId id="304" r:id="rId31"/>
    <p:sldId id="305" r:id="rId32"/>
    <p:sldId id="306" r:id="rId33"/>
    <p:sldId id="307" r:id="rId34"/>
    <p:sldId id="308" r:id="rId35"/>
    <p:sldId id="30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368"/>
    <a:srgbClr val="4472C4"/>
    <a:srgbClr val="4CBDB2"/>
    <a:srgbClr val="5D7373"/>
    <a:srgbClr val="F0EEF0"/>
    <a:srgbClr val="EDC7CC"/>
    <a:srgbClr val="D4CEB3"/>
    <a:srgbClr val="91CF50"/>
    <a:srgbClr val="FFC62F"/>
    <a:srgbClr val="80A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/>
    <p:restoredTop sz="87753"/>
  </p:normalViewPr>
  <p:slideViewPr>
    <p:cSldViewPr snapToGrid="0" snapToObjects="1">
      <p:cViewPr varScale="1">
        <p:scale>
          <a:sx n="137" d="100"/>
          <a:sy n="137" d="100"/>
        </p:scale>
        <p:origin x="17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6C2D7-4566-B249-B71D-179B04B47DC2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0E0E6-1CF3-AD40-9FD6-06B67617E1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Repetition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 err="1"/>
              <a:t>DOMString</a:t>
            </a:r>
            <a:r>
              <a:rPr lang="zh-CN" altLang="en-GB" dirty="0"/>
              <a:t>，</a:t>
            </a:r>
            <a:r>
              <a:rPr lang="zh-CN" altLang="en-US" dirty="0"/>
              <a:t>指定如何重复图像。允许的值有：</a:t>
            </a:r>
            <a:r>
              <a:rPr lang="en-US" altLang="zh-CN" dirty="0"/>
              <a:t>"</a:t>
            </a:r>
            <a:r>
              <a:rPr lang="en-GB" altLang="zh-CN" dirty="0"/>
              <a:t>repeat" (both directions),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"repeat-x" (horizontal only),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"repeat-y" (vertical only),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"no-repeat" (neither).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如果为空字符串 </a:t>
            </a:r>
            <a:r>
              <a:rPr lang="en-US" altLang="zh-CN" dirty="0"/>
              <a:t>('') </a:t>
            </a:r>
            <a:r>
              <a:rPr lang="zh-CN" altLang="en-US" dirty="0"/>
              <a:t>或 </a:t>
            </a:r>
            <a:r>
              <a:rPr lang="en-GB" altLang="zh-CN" dirty="0"/>
              <a:t>null (</a:t>
            </a:r>
            <a:r>
              <a:rPr lang="zh-CN" altLang="en-US" dirty="0"/>
              <a:t>但不是 </a:t>
            </a:r>
            <a:r>
              <a:rPr lang="en-GB" altLang="zh-CN" dirty="0"/>
              <a:t>undefined)</a:t>
            </a:r>
            <a:r>
              <a:rPr lang="zh-CN" altLang="en-GB" dirty="0"/>
              <a:t>，</a:t>
            </a:r>
            <a:r>
              <a:rPr lang="en-GB" altLang="zh-CN" dirty="0"/>
              <a:t>repetition</a:t>
            </a:r>
            <a:r>
              <a:rPr lang="zh-CN" altLang="en-US" dirty="0"/>
              <a:t>将被当作</a:t>
            </a:r>
            <a:r>
              <a:rPr lang="en-US" altLang="zh-CN" dirty="0"/>
              <a:t>"</a:t>
            </a:r>
            <a:r>
              <a:rPr lang="en-GB" altLang="zh-CN" dirty="0"/>
              <a:t>repeat"</a:t>
            </a:r>
            <a:r>
              <a:rPr lang="zh-CN" altLang="en-GB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当前矩阵变换例如：平移</a:t>
            </a:r>
            <a:r>
              <a:rPr lang="en-GB" altLang="zh-CN" dirty="0"/>
              <a:t>translate()</a:t>
            </a:r>
            <a:r>
              <a:rPr lang="zh-CN" altLang="en-GB" dirty="0"/>
              <a:t>，</a:t>
            </a:r>
            <a:r>
              <a:rPr lang="zh-CN" altLang="en-US" dirty="0"/>
              <a:t>缩放</a:t>
            </a:r>
            <a:r>
              <a:rPr lang="en-GB" altLang="zh-CN" dirty="0"/>
              <a:t>scale()</a:t>
            </a:r>
            <a:r>
              <a:rPr lang="zh-CN" altLang="en-GB" dirty="0"/>
              <a:t>，</a:t>
            </a:r>
            <a:r>
              <a:rPr lang="zh-CN" altLang="en-US" dirty="0"/>
              <a:t>以及旋转</a:t>
            </a:r>
            <a:r>
              <a:rPr lang="en-GB" altLang="zh-CN" dirty="0"/>
              <a:t>rotate()</a:t>
            </a:r>
            <a:r>
              <a:rPr lang="zh-CN" altLang="en-US" dirty="0"/>
              <a:t>等 剪切区域</a:t>
            </a:r>
            <a:r>
              <a:rPr lang="en-GB" altLang="zh-CN" dirty="0"/>
              <a:t>clip() </a:t>
            </a:r>
            <a:r>
              <a:rPr lang="zh-CN" altLang="en-US" dirty="0"/>
              <a:t>以下属性值： </a:t>
            </a:r>
            <a:r>
              <a:rPr lang="en-GB" altLang="zh-CN" dirty="0" err="1"/>
              <a:t>strokeStyle</a:t>
            </a:r>
            <a:r>
              <a:rPr lang="zh-CN" altLang="en-GB" dirty="0"/>
              <a:t>，</a:t>
            </a:r>
            <a:r>
              <a:rPr lang="en-GB" altLang="zh-CN" dirty="0" err="1"/>
              <a:t>fillStyle</a:t>
            </a:r>
            <a:r>
              <a:rPr lang="zh-CN" altLang="en-GB" dirty="0"/>
              <a:t>，</a:t>
            </a:r>
            <a:r>
              <a:rPr lang="en-GB" altLang="zh-CN" dirty="0" err="1"/>
              <a:t>globalAlpha</a:t>
            </a:r>
            <a:r>
              <a:rPr lang="zh-CN" altLang="en-GB" dirty="0"/>
              <a:t>，</a:t>
            </a:r>
            <a:r>
              <a:rPr lang="en-GB" altLang="zh-CN" dirty="0" err="1"/>
              <a:t>lineWidth</a:t>
            </a:r>
            <a:r>
              <a:rPr lang="zh-CN" altLang="en-GB" dirty="0"/>
              <a:t>，</a:t>
            </a:r>
            <a:r>
              <a:rPr lang="en-GB" altLang="zh-CN" dirty="0" err="1"/>
              <a:t>lineCap</a:t>
            </a:r>
            <a:r>
              <a:rPr lang="zh-CN" altLang="en-GB" dirty="0"/>
              <a:t>，</a:t>
            </a:r>
            <a:r>
              <a:rPr lang="en-GB" altLang="zh-CN" dirty="0" err="1"/>
              <a:t>lineJoin</a:t>
            </a:r>
            <a:r>
              <a:rPr lang="zh-CN" altLang="en-GB" dirty="0"/>
              <a:t>，</a:t>
            </a:r>
            <a:r>
              <a:rPr lang="en-GB" altLang="zh-CN" dirty="0" err="1"/>
              <a:t>miterLimit</a:t>
            </a:r>
            <a:r>
              <a:rPr lang="zh-CN" altLang="en-GB" dirty="0"/>
              <a:t>，</a:t>
            </a:r>
            <a:r>
              <a:rPr lang="en-GB" altLang="zh-CN" dirty="0" err="1"/>
              <a:t>shadowOffsetX</a:t>
            </a:r>
            <a:r>
              <a:rPr lang="zh-CN" altLang="en-GB" dirty="0"/>
              <a:t>，</a:t>
            </a:r>
            <a:r>
              <a:rPr lang="en-GB" altLang="zh-CN" dirty="0" err="1"/>
              <a:t>shadowOffsetY</a:t>
            </a:r>
            <a:r>
              <a:rPr lang="zh-CN" altLang="en-GB" dirty="0"/>
              <a:t>，</a:t>
            </a:r>
            <a:r>
              <a:rPr lang="en-GB" altLang="zh-CN" dirty="0" err="1"/>
              <a:t>shadowBlur</a:t>
            </a:r>
            <a:r>
              <a:rPr lang="zh-CN" altLang="en-GB" dirty="0"/>
              <a:t>，</a:t>
            </a:r>
            <a:r>
              <a:rPr lang="en-GB" altLang="zh-CN" dirty="0" err="1"/>
              <a:t>shadowColor</a:t>
            </a:r>
            <a:r>
              <a:rPr lang="zh-CN" altLang="en-GB" dirty="0"/>
              <a:t>，</a:t>
            </a:r>
            <a:r>
              <a:rPr lang="en-GB" altLang="zh-CN" dirty="0" err="1"/>
              <a:t>globalCompositeOperation</a:t>
            </a:r>
            <a:r>
              <a:rPr lang="zh-CN" altLang="en-GB" dirty="0"/>
              <a:t>，</a:t>
            </a:r>
            <a:r>
              <a:rPr lang="en-GB" altLang="zh-CN" dirty="0"/>
              <a:t>font</a:t>
            </a:r>
            <a:r>
              <a:rPr lang="zh-CN" altLang="en-GB" dirty="0"/>
              <a:t>，</a:t>
            </a:r>
            <a:r>
              <a:rPr lang="en-GB" altLang="zh-CN" dirty="0" err="1"/>
              <a:t>textAlign</a:t>
            </a:r>
            <a:r>
              <a:rPr lang="zh-CN" altLang="en-GB" dirty="0"/>
              <a:t>，</a:t>
            </a:r>
            <a:r>
              <a:rPr lang="en-GB" altLang="zh-CN" dirty="0" err="1"/>
              <a:t>textBaseline</a:t>
            </a:r>
            <a:r>
              <a:rPr lang="zh-CN" altLang="en-GB" dirty="0"/>
              <a:t>。 </a:t>
            </a:r>
            <a:r>
              <a:rPr lang="zh-CN" altLang="en-US" dirty="0"/>
              <a:t>路径和位图不是绘图状态的一部分，使用</a:t>
            </a:r>
            <a:r>
              <a:rPr lang="en-GB" altLang="zh-CN" dirty="0"/>
              <a:t>save()</a:t>
            </a:r>
            <a:r>
              <a:rPr lang="zh-CN" altLang="en-US" dirty="0"/>
              <a:t>和</a:t>
            </a:r>
            <a:r>
              <a:rPr lang="en-GB" altLang="zh-CN" dirty="0"/>
              <a:t>restore()</a:t>
            </a:r>
            <a:r>
              <a:rPr lang="zh-CN" altLang="en-US" dirty="0"/>
              <a:t>不会生效。路径是持久的，只能使用</a:t>
            </a:r>
            <a:r>
              <a:rPr lang="en-GB" altLang="zh-CN" dirty="0" err="1"/>
              <a:t>beginPath</a:t>
            </a:r>
            <a:r>
              <a:rPr lang="zh-CN" altLang="en-GB" dirty="0"/>
              <a:t>（）</a:t>
            </a:r>
            <a:r>
              <a:rPr lang="zh-CN" altLang="en-US" dirty="0"/>
              <a:t>方法重置，位图是画布的属性，而非上下文。 </a:t>
            </a:r>
            <a:r>
              <a:rPr lang="en-GB" altLang="zh-CN" dirty="0" err="1"/>
              <a:t>context.save</a:t>
            </a:r>
            <a:r>
              <a:rPr lang="en-GB" altLang="zh-CN" dirty="0"/>
              <a:t>()</a:t>
            </a:r>
            <a:r>
              <a:rPr lang="zh-CN" altLang="en-US" dirty="0"/>
              <a:t>将当前状态压入堆栈。</a:t>
            </a:r>
            <a:r>
              <a:rPr lang="en-GB" altLang="zh-CN" dirty="0" err="1"/>
              <a:t>context.restore</a:t>
            </a:r>
            <a:r>
              <a:rPr lang="en-GB" altLang="zh-CN" dirty="0"/>
              <a:t>()</a:t>
            </a:r>
            <a:r>
              <a:rPr lang="zh-CN" altLang="en-US" dirty="0"/>
              <a:t>弹出堆栈上的顶级状态，将上下文恢复到该状态。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当前矩阵变换例如：平移</a:t>
            </a:r>
            <a:r>
              <a:rPr lang="en-GB" altLang="zh-CN" dirty="0"/>
              <a:t>translate()</a:t>
            </a:r>
            <a:r>
              <a:rPr lang="zh-CN" altLang="en-GB" dirty="0"/>
              <a:t>，</a:t>
            </a:r>
            <a:r>
              <a:rPr lang="zh-CN" altLang="en-US" dirty="0"/>
              <a:t>缩放</a:t>
            </a:r>
            <a:r>
              <a:rPr lang="en-GB" altLang="zh-CN" dirty="0"/>
              <a:t>scale()</a:t>
            </a:r>
            <a:r>
              <a:rPr lang="zh-CN" altLang="en-GB" dirty="0"/>
              <a:t>，</a:t>
            </a:r>
            <a:r>
              <a:rPr lang="zh-CN" altLang="en-US" dirty="0"/>
              <a:t>以及旋转</a:t>
            </a:r>
            <a:r>
              <a:rPr lang="en-GB" altLang="zh-CN" dirty="0"/>
              <a:t>rotate()</a:t>
            </a:r>
            <a:r>
              <a:rPr lang="zh-CN" altLang="en-US" dirty="0"/>
              <a:t>等 剪切区域</a:t>
            </a:r>
            <a:r>
              <a:rPr lang="en-GB" altLang="zh-CN" dirty="0"/>
              <a:t>clip() </a:t>
            </a:r>
            <a:r>
              <a:rPr lang="zh-CN" altLang="en-US" dirty="0"/>
              <a:t>以下属性值： </a:t>
            </a:r>
            <a:r>
              <a:rPr lang="en-GB" altLang="zh-CN" dirty="0" err="1"/>
              <a:t>strokeStyle</a:t>
            </a:r>
            <a:r>
              <a:rPr lang="zh-CN" altLang="en-GB" dirty="0"/>
              <a:t>，</a:t>
            </a:r>
            <a:r>
              <a:rPr lang="en-GB" altLang="zh-CN" dirty="0" err="1"/>
              <a:t>fillStyle</a:t>
            </a:r>
            <a:r>
              <a:rPr lang="zh-CN" altLang="en-GB" dirty="0"/>
              <a:t>，</a:t>
            </a:r>
            <a:r>
              <a:rPr lang="en-GB" altLang="zh-CN" dirty="0" err="1"/>
              <a:t>globalAlpha</a:t>
            </a:r>
            <a:r>
              <a:rPr lang="zh-CN" altLang="en-GB" dirty="0"/>
              <a:t>，</a:t>
            </a:r>
            <a:r>
              <a:rPr lang="en-GB" altLang="zh-CN" dirty="0" err="1"/>
              <a:t>lineWidth</a:t>
            </a:r>
            <a:r>
              <a:rPr lang="zh-CN" altLang="en-GB" dirty="0"/>
              <a:t>，</a:t>
            </a:r>
            <a:r>
              <a:rPr lang="en-GB" altLang="zh-CN" dirty="0" err="1"/>
              <a:t>lineCap</a:t>
            </a:r>
            <a:r>
              <a:rPr lang="zh-CN" altLang="en-GB" dirty="0"/>
              <a:t>，</a:t>
            </a:r>
            <a:r>
              <a:rPr lang="en-GB" altLang="zh-CN" dirty="0" err="1"/>
              <a:t>lineJoin</a:t>
            </a:r>
            <a:r>
              <a:rPr lang="zh-CN" altLang="en-GB" dirty="0"/>
              <a:t>，</a:t>
            </a:r>
            <a:r>
              <a:rPr lang="en-GB" altLang="zh-CN" dirty="0" err="1"/>
              <a:t>miterLimit</a:t>
            </a:r>
            <a:r>
              <a:rPr lang="zh-CN" altLang="en-GB" dirty="0"/>
              <a:t>，</a:t>
            </a:r>
            <a:r>
              <a:rPr lang="en-GB" altLang="zh-CN" dirty="0" err="1"/>
              <a:t>shadowOffsetX</a:t>
            </a:r>
            <a:r>
              <a:rPr lang="zh-CN" altLang="en-GB" dirty="0"/>
              <a:t>，</a:t>
            </a:r>
            <a:r>
              <a:rPr lang="en-GB" altLang="zh-CN" dirty="0" err="1"/>
              <a:t>shadowOffsetY</a:t>
            </a:r>
            <a:r>
              <a:rPr lang="zh-CN" altLang="en-GB" dirty="0"/>
              <a:t>，</a:t>
            </a:r>
            <a:r>
              <a:rPr lang="en-GB" altLang="zh-CN" dirty="0" err="1"/>
              <a:t>shadowBlur</a:t>
            </a:r>
            <a:r>
              <a:rPr lang="zh-CN" altLang="en-GB" dirty="0"/>
              <a:t>，</a:t>
            </a:r>
            <a:r>
              <a:rPr lang="en-GB" altLang="zh-CN" dirty="0" err="1"/>
              <a:t>shadowColor</a:t>
            </a:r>
            <a:r>
              <a:rPr lang="zh-CN" altLang="en-GB" dirty="0"/>
              <a:t>，</a:t>
            </a:r>
            <a:r>
              <a:rPr lang="en-GB" altLang="zh-CN" dirty="0" err="1"/>
              <a:t>globalCompositeOperation</a:t>
            </a:r>
            <a:r>
              <a:rPr lang="zh-CN" altLang="en-GB" dirty="0"/>
              <a:t>，</a:t>
            </a:r>
            <a:r>
              <a:rPr lang="en-GB" altLang="zh-CN" dirty="0"/>
              <a:t>font</a:t>
            </a:r>
            <a:r>
              <a:rPr lang="zh-CN" altLang="en-GB" dirty="0"/>
              <a:t>，</a:t>
            </a:r>
            <a:r>
              <a:rPr lang="en-GB" altLang="zh-CN" dirty="0" err="1"/>
              <a:t>textAlign</a:t>
            </a:r>
            <a:r>
              <a:rPr lang="zh-CN" altLang="en-GB" dirty="0"/>
              <a:t>，</a:t>
            </a:r>
            <a:r>
              <a:rPr lang="en-GB" altLang="zh-CN" dirty="0" err="1"/>
              <a:t>textBaseline</a:t>
            </a:r>
            <a:r>
              <a:rPr lang="zh-CN" altLang="en-GB" dirty="0"/>
              <a:t>。 </a:t>
            </a:r>
            <a:r>
              <a:rPr lang="zh-CN" altLang="en-US" dirty="0"/>
              <a:t>路径和位图不是绘图状态的一部分，使用</a:t>
            </a:r>
            <a:r>
              <a:rPr lang="en-GB" altLang="zh-CN" dirty="0"/>
              <a:t>save()</a:t>
            </a:r>
            <a:r>
              <a:rPr lang="zh-CN" altLang="en-US" dirty="0"/>
              <a:t>和</a:t>
            </a:r>
            <a:r>
              <a:rPr lang="en-GB" altLang="zh-CN" dirty="0"/>
              <a:t>restore()</a:t>
            </a:r>
            <a:r>
              <a:rPr lang="zh-CN" altLang="en-US" dirty="0"/>
              <a:t>不会生效。路径是持久的，只能使用</a:t>
            </a:r>
            <a:r>
              <a:rPr lang="en-GB" altLang="zh-CN" dirty="0" err="1"/>
              <a:t>beginPath</a:t>
            </a:r>
            <a:r>
              <a:rPr lang="zh-CN" altLang="en-GB" dirty="0"/>
              <a:t>（）</a:t>
            </a:r>
            <a:r>
              <a:rPr lang="zh-CN" altLang="en-US" dirty="0"/>
              <a:t>方法重置，位图是画布的属性，而非上下文。 </a:t>
            </a:r>
            <a:r>
              <a:rPr lang="en-GB" altLang="zh-CN" dirty="0" err="1"/>
              <a:t>context.save</a:t>
            </a:r>
            <a:r>
              <a:rPr lang="en-GB" altLang="zh-CN" dirty="0"/>
              <a:t>()</a:t>
            </a:r>
            <a:r>
              <a:rPr lang="zh-CN" altLang="en-US" dirty="0"/>
              <a:t>将当前状态压入堆栈。</a:t>
            </a:r>
            <a:r>
              <a:rPr lang="en-GB" altLang="zh-CN" dirty="0" err="1"/>
              <a:t>context.restore</a:t>
            </a:r>
            <a:r>
              <a:rPr lang="en-GB" altLang="zh-CN" dirty="0"/>
              <a:t>()</a:t>
            </a:r>
            <a:r>
              <a:rPr lang="zh-CN" altLang="en-US" dirty="0"/>
              <a:t>弹出堆栈上的顶级状态，将上下文恢复到该状态。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当前矩阵变换例如：平移</a:t>
            </a:r>
            <a:r>
              <a:rPr lang="en-GB" altLang="zh-CN" dirty="0"/>
              <a:t>translate()</a:t>
            </a:r>
            <a:r>
              <a:rPr lang="zh-CN" altLang="en-GB" dirty="0"/>
              <a:t>，</a:t>
            </a:r>
            <a:r>
              <a:rPr lang="zh-CN" altLang="en-US" dirty="0"/>
              <a:t>缩放</a:t>
            </a:r>
            <a:r>
              <a:rPr lang="en-GB" altLang="zh-CN" dirty="0"/>
              <a:t>scale()</a:t>
            </a:r>
            <a:r>
              <a:rPr lang="zh-CN" altLang="en-GB" dirty="0"/>
              <a:t>，</a:t>
            </a:r>
            <a:r>
              <a:rPr lang="zh-CN" altLang="en-US" dirty="0"/>
              <a:t>以及旋转</a:t>
            </a:r>
            <a:r>
              <a:rPr lang="en-GB" altLang="zh-CN" dirty="0"/>
              <a:t>rotate()</a:t>
            </a:r>
            <a:r>
              <a:rPr lang="zh-CN" altLang="en-US" dirty="0"/>
              <a:t>等 剪切区域</a:t>
            </a:r>
            <a:r>
              <a:rPr lang="en-GB" altLang="zh-CN" dirty="0"/>
              <a:t>clip() </a:t>
            </a:r>
            <a:r>
              <a:rPr lang="zh-CN" altLang="en-US" dirty="0"/>
              <a:t>以下属性值： </a:t>
            </a:r>
            <a:r>
              <a:rPr lang="en-GB" altLang="zh-CN" dirty="0" err="1"/>
              <a:t>strokeStyle</a:t>
            </a:r>
            <a:r>
              <a:rPr lang="zh-CN" altLang="en-GB" dirty="0"/>
              <a:t>，</a:t>
            </a:r>
            <a:r>
              <a:rPr lang="en-GB" altLang="zh-CN" dirty="0" err="1"/>
              <a:t>fillStyle</a:t>
            </a:r>
            <a:r>
              <a:rPr lang="zh-CN" altLang="en-GB" dirty="0"/>
              <a:t>，</a:t>
            </a:r>
            <a:r>
              <a:rPr lang="en-GB" altLang="zh-CN" dirty="0" err="1"/>
              <a:t>globalAlpha</a:t>
            </a:r>
            <a:r>
              <a:rPr lang="zh-CN" altLang="en-GB" dirty="0"/>
              <a:t>，</a:t>
            </a:r>
            <a:r>
              <a:rPr lang="en-GB" altLang="zh-CN" dirty="0" err="1"/>
              <a:t>lineWidth</a:t>
            </a:r>
            <a:r>
              <a:rPr lang="zh-CN" altLang="en-GB" dirty="0"/>
              <a:t>，</a:t>
            </a:r>
            <a:r>
              <a:rPr lang="en-GB" altLang="zh-CN" dirty="0" err="1"/>
              <a:t>lineCap</a:t>
            </a:r>
            <a:r>
              <a:rPr lang="zh-CN" altLang="en-GB" dirty="0"/>
              <a:t>，</a:t>
            </a:r>
            <a:r>
              <a:rPr lang="en-GB" altLang="zh-CN" dirty="0" err="1"/>
              <a:t>lineJoin</a:t>
            </a:r>
            <a:r>
              <a:rPr lang="zh-CN" altLang="en-GB" dirty="0"/>
              <a:t>，</a:t>
            </a:r>
            <a:r>
              <a:rPr lang="en-GB" altLang="zh-CN" dirty="0" err="1"/>
              <a:t>miterLimit</a:t>
            </a:r>
            <a:r>
              <a:rPr lang="zh-CN" altLang="en-GB" dirty="0"/>
              <a:t>，</a:t>
            </a:r>
            <a:r>
              <a:rPr lang="en-GB" altLang="zh-CN" dirty="0" err="1"/>
              <a:t>shadowOffsetX</a:t>
            </a:r>
            <a:r>
              <a:rPr lang="zh-CN" altLang="en-GB" dirty="0"/>
              <a:t>，</a:t>
            </a:r>
            <a:r>
              <a:rPr lang="en-GB" altLang="zh-CN" dirty="0" err="1"/>
              <a:t>shadowOffsetY</a:t>
            </a:r>
            <a:r>
              <a:rPr lang="zh-CN" altLang="en-GB" dirty="0"/>
              <a:t>，</a:t>
            </a:r>
            <a:r>
              <a:rPr lang="en-GB" altLang="zh-CN" dirty="0" err="1"/>
              <a:t>shadowBlur</a:t>
            </a:r>
            <a:r>
              <a:rPr lang="zh-CN" altLang="en-GB" dirty="0"/>
              <a:t>，</a:t>
            </a:r>
            <a:r>
              <a:rPr lang="en-GB" altLang="zh-CN" dirty="0" err="1"/>
              <a:t>shadowColor</a:t>
            </a:r>
            <a:r>
              <a:rPr lang="zh-CN" altLang="en-GB" dirty="0"/>
              <a:t>，</a:t>
            </a:r>
            <a:r>
              <a:rPr lang="en-GB" altLang="zh-CN" dirty="0" err="1"/>
              <a:t>globalCompositeOperation</a:t>
            </a:r>
            <a:r>
              <a:rPr lang="zh-CN" altLang="en-GB" dirty="0"/>
              <a:t>，</a:t>
            </a:r>
            <a:r>
              <a:rPr lang="en-GB" altLang="zh-CN" dirty="0"/>
              <a:t>font</a:t>
            </a:r>
            <a:r>
              <a:rPr lang="zh-CN" altLang="en-GB" dirty="0"/>
              <a:t>，</a:t>
            </a:r>
            <a:r>
              <a:rPr lang="en-GB" altLang="zh-CN" dirty="0" err="1"/>
              <a:t>textAlign</a:t>
            </a:r>
            <a:r>
              <a:rPr lang="zh-CN" altLang="en-GB" dirty="0"/>
              <a:t>，</a:t>
            </a:r>
            <a:r>
              <a:rPr lang="en-GB" altLang="zh-CN" dirty="0" err="1"/>
              <a:t>textBaseline</a:t>
            </a:r>
            <a:r>
              <a:rPr lang="zh-CN" altLang="en-GB" dirty="0"/>
              <a:t>。 </a:t>
            </a:r>
            <a:r>
              <a:rPr lang="zh-CN" altLang="en-US" dirty="0"/>
              <a:t>路径和位图不是绘图状态的一部分，使用</a:t>
            </a:r>
            <a:r>
              <a:rPr lang="en-GB" altLang="zh-CN" dirty="0"/>
              <a:t>save()</a:t>
            </a:r>
            <a:r>
              <a:rPr lang="zh-CN" altLang="en-US" dirty="0"/>
              <a:t>和</a:t>
            </a:r>
            <a:r>
              <a:rPr lang="en-GB" altLang="zh-CN" dirty="0"/>
              <a:t>restore()</a:t>
            </a:r>
            <a:r>
              <a:rPr lang="zh-CN" altLang="en-US" dirty="0"/>
              <a:t>不会生效。路径是持久的，只能使用</a:t>
            </a:r>
            <a:r>
              <a:rPr lang="en-GB" altLang="zh-CN" dirty="0" err="1"/>
              <a:t>beginPath</a:t>
            </a:r>
            <a:r>
              <a:rPr lang="zh-CN" altLang="en-GB" dirty="0"/>
              <a:t>（）</a:t>
            </a:r>
            <a:r>
              <a:rPr lang="zh-CN" altLang="en-US" dirty="0"/>
              <a:t>方法重置，位图是画布的属性，而非上下文。 </a:t>
            </a:r>
            <a:r>
              <a:rPr lang="en-GB" altLang="zh-CN" dirty="0" err="1"/>
              <a:t>context.save</a:t>
            </a:r>
            <a:r>
              <a:rPr lang="en-GB" altLang="zh-CN" dirty="0"/>
              <a:t>()</a:t>
            </a:r>
            <a:r>
              <a:rPr lang="zh-CN" altLang="en-US" dirty="0"/>
              <a:t>将当前状态压入堆栈。</a:t>
            </a:r>
            <a:r>
              <a:rPr lang="en-GB" altLang="zh-CN" dirty="0" err="1"/>
              <a:t>context.restore</a:t>
            </a:r>
            <a:r>
              <a:rPr lang="en-GB" altLang="zh-CN" dirty="0"/>
              <a:t>()</a:t>
            </a:r>
            <a:r>
              <a:rPr lang="zh-CN" altLang="en-US" dirty="0"/>
              <a:t>弹出堆栈上的顶级状态，将上下文恢复到该状态。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的主要竞争者是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最大的优势是与其他标准（比如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相兼容。而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则是未开源的私有技术。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目前，不是所有的浏览器都支持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这也是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普及的最大障碍。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Mozilla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 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以及微软的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Explorer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Edge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等主流浏览器都已经支持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坐标系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确定应用场景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层级梳理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版面布局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From,to</a:t>
            </a:r>
            <a:r>
              <a:rPr kumimoji="1" lang="zh-CN" altLang="en-US" dirty="0"/>
              <a:t> 的三个参数：</a:t>
            </a:r>
            <a:r>
              <a:rPr kumimoji="1" lang="en-GB" altLang="zh-CN" dirty="0"/>
              <a:t>&lt;rotate-angle&gt; [&lt;cx&gt; &lt;cy&gt;]</a:t>
            </a:r>
            <a:r>
              <a:rPr kumimoji="1"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确定应用场景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层级梳理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版面布局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表示闭合曲线，它会连接一条直线到点集的起点。（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不区分大小写）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确定应用场景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层级梳理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版面布局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如图例所示，画布上有一条对角线，中间有两个椭圆弧被对角线切开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radius = 30, y radius = 50)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第一个椭圆弧的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x-axis-rotation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轴旋转角度）是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，所以弧形所在的椭圆是正置的（没有倾斜）。在第二个椭圆弧中，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x-axis-rotation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-45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，所以这是一个旋转了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度的椭圆，并以短轴为分割线，形成了两个对称的弧形。参看图示中的第二个椭圆形。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对于上图没有旋转的椭圆，只有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种弧形可以选择，不是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种，因为两点连线（也就是对角线）正好穿过了椭圆的中心。像下面这张图，就是普通的情况，可以画出两个椭圆，四种弧。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应用场景：动画、游戏画面、数据可视化、图片编辑以及实时视频处理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确定应用场景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层级梳理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版面布局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确定应用场景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层级梳理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版面布局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赋予风格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坐标系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0E0E6-1CF3-AD40-9FD6-06B67617E1D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62EA-632C-D645-A70E-24B2CCFCCE79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1BDB5-D838-2C46-BBCC-4D8B061E49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1320" y="1520785"/>
            <a:ext cx="91893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800" dirty="0">
                <a:solidFill>
                  <a:srgbClr val="FF5969"/>
                </a:solidFill>
                <a:latin typeface="Tw Cen MT" panose="020B0602020104020603" pitchFamily="34" charset="0"/>
              </a:rPr>
              <a:t>HTML5</a:t>
            </a:r>
            <a:r>
              <a:rPr lang="zh-CN" altLang="en-US" sz="9800" dirty="0">
                <a:solidFill>
                  <a:srgbClr val="FF5969"/>
                </a:solidFill>
                <a:latin typeface="Tw Cen MT" panose="020B0602020104020603" pitchFamily="34" charset="0"/>
              </a:rPr>
              <a:t>基本功能</a:t>
            </a:r>
            <a:endParaRPr lang="en-US" sz="9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5722" y="5753193"/>
            <a:ext cx="4140553" cy="451824"/>
            <a:chOff x="4679586" y="878988"/>
            <a:chExt cx="1745757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56542" y="411915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肖逸飞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542" y="5036200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D7373"/>
                </a:solidFill>
                <a:latin typeface="Tw Cen MT" panose="020B0602020104020603" pitchFamily="34" charset="0"/>
              </a:rPr>
              <a:t>xyf_uestc@163.com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015F4-362D-E54C-ADBC-DF4A4367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1C702C-D101-9AFD-C276-104416A4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5349D2-E9D4-BFA7-7760-ACE09B61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设置背景图</a:t>
              </a:r>
              <a:endParaRPr lang="en-US" sz="28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356394" y="1461770"/>
            <a:ext cx="6843070" cy="3426191"/>
            <a:chOff x="3602816" y="872778"/>
            <a:chExt cx="6342483" cy="3426386"/>
          </a:xfrm>
        </p:grpSpPr>
        <p:sp>
          <p:nvSpPr>
            <p:cNvPr id="9" name="矩形 8"/>
            <p:cNvSpPr/>
            <p:nvPr/>
          </p:nvSpPr>
          <p:spPr>
            <a:xfrm>
              <a:off x="3602816" y="1252003"/>
              <a:ext cx="6096000" cy="3047161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  <a:p>
              <a:pPr latinLnBrk="1"/>
              <a:endParaRPr lang="en-GB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020693" y="872778"/>
              <a:ext cx="924606" cy="368321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JS</a:t>
              </a:r>
              <a:endParaRPr kumimoji="1"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56394" y="808739"/>
            <a:ext cx="1375903" cy="720436"/>
            <a:chOff x="2282170" y="3686573"/>
            <a:chExt cx="1375903" cy="720436"/>
          </a:xfrm>
        </p:grpSpPr>
        <p:sp>
          <p:nvSpPr>
            <p:cNvPr id="34" name="圆角矩形 33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设置背景图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36AD7A5-A2E2-E7B3-51D4-EBD33080B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749" y="1825585"/>
            <a:ext cx="7149714" cy="373948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//设置背景图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var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new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Image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();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src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'img/background.bmp'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;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var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backgroundStyle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'blue'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;</a:t>
            </a:r>
            <a:endParaRPr lang="en-US" altLang="zh-CN" sz="2000" dirty="0">
              <a:solidFill>
                <a:srgbClr val="F8F8F2"/>
              </a:solidFill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//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当图片加载完成时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onload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function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(){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backgroundStyle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ctx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createPattern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'repeat'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);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}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//使用背景图填充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75715E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ctx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fillStyle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backgroundStyle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;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 panose="020B0604020202020204" pitchFamily="34" charset="-128"/>
              <a:cs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ctx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fillRect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(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w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h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 panose="020B0604020202020204" pitchFamily="34" charset="-128"/>
                <a:cs typeface="宋体" panose="02010600030101010101" pitchFamily="2" charset="-122"/>
              </a:rPr>
              <a:t>);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755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图元绘制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864916" y="3985425"/>
            <a:ext cx="8047623" cy="1938992"/>
            <a:chOff x="2565459" y="4824380"/>
            <a:chExt cx="6576391" cy="1938992"/>
          </a:xfrm>
        </p:grpSpPr>
        <p:sp>
          <p:nvSpPr>
            <p:cNvPr id="81" name="矩形 80"/>
            <p:cNvSpPr/>
            <p:nvPr/>
          </p:nvSpPr>
          <p:spPr>
            <a:xfrm>
              <a:off x="2565459" y="5193712"/>
              <a:ext cx="6576390" cy="1569660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 err="1">
                  <a:solidFill>
                    <a:srgbClr val="008080"/>
                  </a:solidFill>
                  <a:latin typeface="Menlo" panose="020B0609030804020204" pitchFamily="49" charset="0"/>
                </a:rPr>
                <a:t>document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getElementById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 err="1">
                  <a:solidFill>
                    <a:srgbClr val="AA1111"/>
                  </a:solidFill>
                  <a:latin typeface="Menlo" panose="020B0609030804020204" pitchFamily="49" charset="0"/>
                </a:rPr>
                <a:t>myCanvas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getContext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2d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</a:p>
            <a:p>
              <a:pPr latinLnBrk="1"/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fillStyle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#FF0000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</a:p>
            <a:p>
              <a:pPr latinLnBrk="1"/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fillRect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150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75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</a:t>
              </a:r>
              <a:r>
                <a:rPr lang="en-US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//</a:t>
              </a:r>
              <a:r>
                <a:rPr lang="zh-CN" altLang="en-US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起点和宽、高</a:t>
              </a:r>
              <a:endParaRPr lang="en-GB" altLang="zh-CN" sz="24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217244" y="4824380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JS</a:t>
              </a:r>
              <a:endParaRPr kumimoji="1"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42192" y="800020"/>
            <a:ext cx="8060984" cy="2298119"/>
            <a:chOff x="2674385" y="2207641"/>
            <a:chExt cx="6467465" cy="2298119"/>
          </a:xfrm>
        </p:grpSpPr>
        <p:sp>
          <p:nvSpPr>
            <p:cNvPr id="9" name="矩形 8"/>
            <p:cNvSpPr/>
            <p:nvPr/>
          </p:nvSpPr>
          <p:spPr>
            <a:xfrm>
              <a:off x="2674385" y="2566768"/>
              <a:ext cx="6456745" cy="1938992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 err="1">
                  <a:solidFill>
                    <a:srgbClr val="008080"/>
                  </a:solidFill>
                  <a:latin typeface="Menlo" panose="020B0609030804020204" pitchFamily="49" charset="0"/>
                </a:rPr>
                <a:t>document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getElementById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“</a:t>
              </a:r>
              <a:r>
                <a:rPr lang="en-GB" altLang="zh-CN" sz="2400" dirty="0" err="1">
                  <a:solidFill>
                    <a:srgbClr val="AA1111"/>
                  </a:solidFill>
                  <a:latin typeface="Menlo" panose="020B0609030804020204" pitchFamily="49" charset="0"/>
                </a:rPr>
                <a:t>myCanvas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”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getContext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“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2d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”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moveTo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US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//</a:t>
              </a:r>
              <a:r>
                <a:rPr lang="zh-CN" altLang="en-US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移动到</a:t>
              </a:r>
              <a:r>
                <a:rPr lang="en-US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(0,0)</a:t>
              </a:r>
              <a:endParaRPr lang="en-GB" altLang="zh-CN" sz="2400" dirty="0">
                <a:solidFill>
                  <a:srgbClr val="808080"/>
                </a:solidFill>
                <a:latin typeface="Menlo" panose="020B0609030804020204" pitchFamily="49" charset="0"/>
              </a:endParaRPr>
            </a:p>
            <a:p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lineTo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200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enlo" panose="020B0609030804020204" pitchFamily="49" charset="0"/>
                </a:rPr>
                <a:t>100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US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//</a:t>
              </a:r>
              <a:r>
                <a:rPr lang="zh-CN" altLang="en-US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绘制一条直线到</a:t>
              </a:r>
              <a:r>
                <a:rPr lang="en-US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(200,100)</a:t>
              </a:r>
              <a:endParaRPr lang="en-GB" altLang="zh-CN" sz="2400" dirty="0">
                <a:solidFill>
                  <a:srgbClr val="808080"/>
                </a:solidFill>
                <a:latin typeface="Menlo" panose="020B0609030804020204" pitchFamily="49" charset="0"/>
              </a:endParaRPr>
            </a:p>
            <a:p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stroke</a:t>
              </a:r>
              <a:r>
                <a:rPr lang="en-US" altLang="zh-CN" sz="2400" dirty="0">
                  <a:solidFill>
                    <a:srgbClr val="0055AA"/>
                  </a:solidFill>
                  <a:latin typeface="Menlo" panose="020B0609030804020204" pitchFamily="49" charset="0"/>
                </a:rPr>
                <a:t>();</a:t>
              </a:r>
              <a:endParaRPr lang="zh-CN" altLang="en-US" sz="24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17244" y="2207641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JS</a:t>
              </a:r>
              <a:endParaRPr kumimoji="1" lang="zh-CN" altLang="en-US" dirty="0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823465" y="255136"/>
            <a:ext cx="1375903" cy="720436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绘制直线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842192" y="3536095"/>
            <a:ext cx="1375903" cy="720436"/>
            <a:chOff x="2282170" y="3686573"/>
            <a:chExt cx="1375903" cy="720436"/>
          </a:xfrm>
        </p:grpSpPr>
        <p:sp>
          <p:nvSpPr>
            <p:cNvPr id="43" name="圆角矩形 42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绘制矩形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11972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图元绘制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952145" y="4653191"/>
            <a:ext cx="7972499" cy="1569661"/>
            <a:chOff x="2562895" y="4824380"/>
            <a:chExt cx="6578955" cy="1569661"/>
          </a:xfrm>
        </p:grpSpPr>
        <p:sp>
          <p:nvSpPr>
            <p:cNvPr id="81" name="矩形 80"/>
            <p:cNvSpPr/>
            <p:nvPr/>
          </p:nvSpPr>
          <p:spPr>
            <a:xfrm>
              <a:off x="2562895" y="5193712"/>
              <a:ext cx="6578955" cy="1200329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ctx.font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="30px Arial";</a:t>
              </a:r>
            </a:p>
            <a:p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ctx.fillText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(“I Love HTML5”,45,150);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实心</a:t>
              </a:r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ctx.strokeText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(“I Love HTML5”,45,150);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空心</a:t>
              </a:r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217244" y="4824380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52145" y="1184666"/>
            <a:ext cx="7978818" cy="2677808"/>
            <a:chOff x="3062396" y="2123662"/>
            <a:chExt cx="6079454" cy="2677808"/>
          </a:xfrm>
        </p:grpSpPr>
        <p:sp>
          <p:nvSpPr>
            <p:cNvPr id="9" name="矩形 8"/>
            <p:cNvSpPr/>
            <p:nvPr/>
          </p:nvSpPr>
          <p:spPr>
            <a:xfrm>
              <a:off x="3062396" y="2493146"/>
              <a:ext cx="6074244" cy="2308324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sz="2400" dirty="0">
                  <a:solidFill>
                    <a:srgbClr val="0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GB" altLang="zh-CN" sz="2400" dirty="0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en-GB" altLang="zh-CN" sz="2400" dirty="0" err="1">
                  <a:solidFill>
                    <a:srgbClr val="0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document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getElementById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</a:t>
              </a:r>
              <a:r>
                <a:rPr lang="en-GB" altLang="zh-CN" sz="2400" dirty="0" err="1">
                  <a:solidFill>
                    <a:srgbClr val="AA111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myCanvas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 </a:t>
              </a:r>
            </a:p>
            <a:p>
              <a:r>
                <a:rPr lang="en-GB" altLang="zh-CN" sz="2400" dirty="0">
                  <a:solidFill>
                    <a:srgbClr val="0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var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getContext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</a:t>
              </a:r>
              <a:r>
                <a:rPr lang="en-GB" altLang="zh-CN" sz="2400" dirty="0">
                  <a:solidFill>
                    <a:srgbClr val="AA111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2d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 </a:t>
              </a:r>
            </a:p>
            <a:p>
              <a:r>
                <a:rPr lang="en-US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ctx.strokeStyle</a:t>
              </a:r>
              <a:r>
                <a:rPr lang="zh-CN" altLang="en-US" sz="2400" dirty="0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2400" dirty="0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”</a:t>
              </a:r>
              <a:r>
                <a:rPr lang="en-GB" altLang="zh-CN" sz="2400" dirty="0" err="1">
                  <a:solidFill>
                    <a:srgbClr val="AA111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whi</a:t>
              </a:r>
              <a:r>
                <a:rPr lang="en-US" altLang="zh-CN" sz="2400" dirty="0" err="1">
                  <a:solidFill>
                    <a:srgbClr val="AA111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</a:t>
              </a:r>
              <a:r>
                <a:rPr lang="en-GB" altLang="zh-CN" sz="2400" dirty="0">
                  <a:solidFill>
                    <a:srgbClr val="8B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”</a:t>
              </a:r>
            </a:p>
            <a:p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beginPath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()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 </a:t>
              </a:r>
            </a:p>
            <a:p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arc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4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95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40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en-GB" altLang="zh-CN" sz="24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*</a:t>
              </a:r>
              <a:r>
                <a:rPr lang="en-GB" altLang="zh-CN" sz="2400" dirty="0" err="1">
                  <a:solidFill>
                    <a:srgbClr val="0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Math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PI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 </a:t>
              </a:r>
            </a:p>
            <a:p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</a:t>
              </a:r>
              <a:r>
                <a:rPr lang="en-GB" altLang="zh-CN" sz="2400" dirty="0" err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en-GB" altLang="zh-CN" sz="2400" dirty="0" err="1">
                  <a:solidFill>
                    <a:srgbClr val="0055A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stroke</a:t>
              </a:r>
              <a:r>
                <a:rPr lang="en-GB" altLang="zh-CN" sz="2400" dirty="0">
                  <a:solidFill>
                    <a:srgbClr val="808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()</a:t>
              </a:r>
              <a:r>
                <a:rPr lang="en-GB" altLang="zh-CN" sz="24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</a:t>
              </a:r>
              <a:endPara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17244" y="2123662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952144" y="581816"/>
            <a:ext cx="1375903" cy="720436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绘制圆弧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37275" y="4110159"/>
            <a:ext cx="1375903" cy="720436"/>
            <a:chOff x="2282170" y="3686573"/>
            <a:chExt cx="1375903" cy="720436"/>
          </a:xfrm>
        </p:grpSpPr>
        <p:sp>
          <p:nvSpPr>
            <p:cNvPr id="43" name="圆角矩形 42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绘制文字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849119" y="851299"/>
            <a:ext cx="24537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arc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stop</a:t>
            </a:r>
            <a:r>
              <a:rPr lang="en-GB" altLang="zh-CN" dirty="0">
                <a:solidFill>
                  <a:srgbClr val="66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18662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12471" cy="2360918"/>
            <a:chOff x="10935264" y="2337439"/>
            <a:chExt cx="1312471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1C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63852" y="2920115"/>
              <a:ext cx="7838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变换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97241" y="3904521"/>
            <a:ext cx="7777223" cy="1661994"/>
            <a:chOff x="3344261" y="-47033"/>
            <a:chExt cx="6096000" cy="1661994"/>
          </a:xfrm>
        </p:grpSpPr>
        <p:sp>
          <p:nvSpPr>
            <p:cNvPr id="81" name="矩形 80"/>
            <p:cNvSpPr/>
            <p:nvPr/>
          </p:nvSpPr>
          <p:spPr>
            <a:xfrm>
              <a:off x="3344261" y="322299"/>
              <a:ext cx="6096000" cy="12926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ctx.rotate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Math.PI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*(day/180));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坐标轴旋转，弧度值</a:t>
              </a:r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dirty="0">
                <a:solidFill>
                  <a:srgbClr val="008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dirty="0">
                <a:solidFill>
                  <a:srgbClr val="008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515655" y="-47033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03695" y="757118"/>
            <a:ext cx="7775835" cy="1935042"/>
            <a:chOff x="2542426" y="2140433"/>
            <a:chExt cx="6603725" cy="1935042"/>
          </a:xfrm>
        </p:grpSpPr>
        <p:sp>
          <p:nvSpPr>
            <p:cNvPr id="9" name="矩形 8"/>
            <p:cNvSpPr/>
            <p:nvPr/>
          </p:nvSpPr>
          <p:spPr>
            <a:xfrm>
              <a:off x="2542426" y="2505815"/>
              <a:ext cx="6599423" cy="1569660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ctx.translate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(x,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将坐标轴平移（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x,y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）个单位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US" altLang="zh-CN" dirty="0">
                <a:solidFill>
                  <a:srgbClr val="008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US" altLang="zh-CN" dirty="0">
                <a:solidFill>
                  <a:srgbClr val="008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US" altLang="zh-CN" dirty="0">
                <a:solidFill>
                  <a:srgbClr val="008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21545" y="2140433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097241" y="228210"/>
            <a:ext cx="1375903" cy="720436"/>
            <a:chOff x="2282170" y="3686573"/>
            <a:chExt cx="1375903" cy="720436"/>
          </a:xfrm>
        </p:grpSpPr>
        <p:sp>
          <p:nvSpPr>
            <p:cNvPr id="34" name="圆角矩形 33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平移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099392" y="3299466"/>
            <a:ext cx="1375903" cy="720436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旋转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1898" cy="2360918"/>
            <a:chOff x="10935264" y="2337439"/>
            <a:chExt cx="1341898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1C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3279" y="2912609"/>
              <a:ext cx="7838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变换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3141384" y="788375"/>
            <a:ext cx="7708719" cy="1196379"/>
            <a:chOff x="2574906" y="2140433"/>
            <a:chExt cx="6571245" cy="1196379"/>
          </a:xfrm>
        </p:grpSpPr>
        <p:sp>
          <p:nvSpPr>
            <p:cNvPr id="9" name="矩形 8"/>
            <p:cNvSpPr/>
            <p:nvPr/>
          </p:nvSpPr>
          <p:spPr>
            <a:xfrm>
              <a:off x="2574906" y="2505815"/>
              <a:ext cx="6566943" cy="830997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ctx.scale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(s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s2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方向和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方向缩放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s2</a:t>
              </a:r>
            </a:p>
            <a:p>
              <a:pPr latinLnBrk="1"/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21545" y="2140433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-2376616" y="3064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JavaScript: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141384" y="243491"/>
            <a:ext cx="1375903" cy="720436"/>
            <a:chOff x="2282170" y="3686573"/>
            <a:chExt cx="1375903" cy="720436"/>
          </a:xfrm>
        </p:grpSpPr>
        <p:sp>
          <p:nvSpPr>
            <p:cNvPr id="34" name="圆角矩形 33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缩放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1" y="237548"/>
            <a:ext cx="1858390" cy="18460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保存现场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3073451" y="2340369"/>
            <a:ext cx="7773596" cy="2304374"/>
            <a:chOff x="2574906" y="2140433"/>
            <a:chExt cx="6571245" cy="2304374"/>
          </a:xfrm>
        </p:grpSpPr>
        <p:sp>
          <p:nvSpPr>
            <p:cNvPr id="9" name="矩形 8"/>
            <p:cNvSpPr/>
            <p:nvPr/>
          </p:nvSpPr>
          <p:spPr>
            <a:xfrm>
              <a:off x="2574906" y="2505815"/>
              <a:ext cx="6566943" cy="1938992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ctx.save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();</a:t>
              </a: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21545" y="2140433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239" y="2209138"/>
            <a:ext cx="1769928" cy="2478170"/>
            <a:chOff x="2781730" y="971874"/>
            <a:chExt cx="7849331" cy="830997"/>
          </a:xfrm>
        </p:grpSpPr>
        <p:sp>
          <p:nvSpPr>
            <p:cNvPr id="4" name="圆角矩形 3"/>
            <p:cNvSpPr/>
            <p:nvPr/>
          </p:nvSpPr>
          <p:spPr>
            <a:xfrm>
              <a:off x="2781730" y="971874"/>
              <a:ext cx="7657670" cy="830997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113092" y="1013612"/>
              <a:ext cx="7517969" cy="774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save</a:t>
              </a:r>
              <a:r>
                <a:rPr kumimoji="1" lang="zh-CN" altLang="en-US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函数可以保存现场（当前上下文环境），比如平移、旋转、缩放、画笔颜色、宽度、画刷颜色等等。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41239" y="4780848"/>
            <a:ext cx="1769927" cy="1798747"/>
            <a:chOff x="2781731" y="971874"/>
            <a:chExt cx="7657672" cy="641031"/>
          </a:xfrm>
        </p:grpSpPr>
        <p:sp>
          <p:nvSpPr>
            <p:cNvPr id="43" name="圆角矩形 42"/>
            <p:cNvSpPr/>
            <p:nvPr/>
          </p:nvSpPr>
          <p:spPr>
            <a:xfrm>
              <a:off x="2781731" y="971874"/>
              <a:ext cx="7657672" cy="641031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851579" y="1093578"/>
              <a:ext cx="7517972" cy="230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retore</a:t>
              </a:r>
              <a:r>
                <a:rPr kumimoji="1" lang="zh-CN" altLang="en-US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函数负责恢复现场。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073451" y="4811320"/>
            <a:ext cx="7768507" cy="1565711"/>
            <a:chOff x="3045849" y="2140433"/>
            <a:chExt cx="6100302" cy="1565711"/>
          </a:xfrm>
        </p:grpSpPr>
        <p:sp>
          <p:nvSpPr>
            <p:cNvPr id="48" name="矩形 47"/>
            <p:cNvSpPr/>
            <p:nvPr/>
          </p:nvSpPr>
          <p:spPr>
            <a:xfrm>
              <a:off x="3045849" y="2505815"/>
              <a:ext cx="6096000" cy="1200329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ctx.restore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();</a:t>
              </a: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221545" y="2140433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0" y="216127"/>
            <a:ext cx="1858390" cy="184602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3073451" y="883546"/>
            <a:ext cx="2332659" cy="720436"/>
            <a:chOff x="2282170" y="3686573"/>
            <a:chExt cx="1375903" cy="720436"/>
          </a:xfrm>
        </p:grpSpPr>
        <p:sp>
          <p:nvSpPr>
            <p:cNvPr id="57" name="圆角矩形 56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现场的保存与恢复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定时任务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3021864" y="2127249"/>
            <a:ext cx="7825183" cy="2659036"/>
            <a:chOff x="2552260" y="2140535"/>
            <a:chExt cx="6596647" cy="2659036"/>
          </a:xfrm>
        </p:grpSpPr>
        <p:sp>
          <p:nvSpPr>
            <p:cNvPr id="9" name="矩形 8"/>
            <p:cNvSpPr/>
            <p:nvPr/>
          </p:nvSpPr>
          <p:spPr>
            <a:xfrm>
              <a:off x="2552260" y="2491247"/>
              <a:ext cx="6596647" cy="2308324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setInterval</a:t>
              </a:r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(function(){</a:t>
              </a: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…</a:t>
              </a: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r>
                <a: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} , 30);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每隔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毫秒执行一次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,FPS=33</a:t>
              </a:r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endPara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24301" y="2140535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021864" y="782554"/>
            <a:ext cx="1424408" cy="720436"/>
            <a:chOff x="2282170" y="3686573"/>
            <a:chExt cx="1375903" cy="720436"/>
          </a:xfrm>
        </p:grpSpPr>
        <p:sp>
          <p:nvSpPr>
            <p:cNvPr id="22" name="圆角矩形 21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2170" y="3862125"/>
              <a:ext cx="136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定时任务</a:t>
              </a:r>
              <a:endPara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755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设置转速</a:t>
              </a:r>
              <a:endParaRPr lang="en-US" sz="36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967088" y="216127"/>
            <a:ext cx="7879959" cy="2616101"/>
            <a:chOff x="2679594" y="1621089"/>
            <a:chExt cx="6438771" cy="2616101"/>
          </a:xfrm>
        </p:grpSpPr>
        <p:grpSp>
          <p:nvGrpSpPr>
            <p:cNvPr id="22" name="组合 21"/>
            <p:cNvGrpSpPr/>
            <p:nvPr/>
          </p:nvGrpSpPr>
          <p:grpSpPr>
            <a:xfrm>
              <a:off x="2679594" y="1990421"/>
              <a:ext cx="6438770" cy="2246769"/>
              <a:chOff x="2679594" y="2278976"/>
              <a:chExt cx="6438770" cy="22467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2679594" y="2278976"/>
                <a:ext cx="6438770" cy="2246769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atinLnBrk="1"/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&lt;p&gt;</a:t>
                </a:r>
              </a:p>
              <a:p>
                <a:pPr latinLnBrk="1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&lt;label for="budget"&gt;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转速：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&lt;/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label&gt;</a:t>
                </a:r>
              </a:p>
              <a:p>
                <a:pPr latinLnBrk="1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&lt;input type="range" name="budget" id="budget" min="1" max="30" 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onchange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="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changeBudge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this.value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);"&gt;</a:t>
                </a:r>
              </a:p>
              <a:p>
                <a:pPr latinLnBrk="1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&lt;input type="text" name="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textBudget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" id="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textBudget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" value="10" 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onchange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="change(</a:t>
                </a:r>
                <a:r>
                  <a:rPr lang="en-GB" altLang="zh-CN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this.value</a:t>
                </a:r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);"&gt;</a:t>
                </a:r>
              </a:p>
              <a:p>
                <a:pPr latinLnBrk="1"/>
                <a:r>
                  <a:rPr lang="en-GB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&lt;/p&gt;</a:t>
                </a:r>
              </a:p>
            </p:txBody>
          </p:sp>
          <p:sp>
            <p:nvSpPr>
              <p:cNvPr id="32" name="TextBox 12"/>
              <p:cNvSpPr txBox="1"/>
              <p:nvPr/>
            </p:nvSpPr>
            <p:spPr>
              <a:xfrm>
                <a:off x="2679594" y="2677593"/>
                <a:ext cx="268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b="1" dirty="0">
                  <a:solidFill>
                    <a:srgbClr val="E6E7E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8193759" y="1621089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HTML5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09" y="3236288"/>
            <a:ext cx="3348712" cy="379274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967087" y="3537683"/>
            <a:ext cx="7879957" cy="2905257"/>
            <a:chOff x="2656947" y="1846416"/>
            <a:chExt cx="6438770" cy="2905257"/>
          </a:xfrm>
        </p:grpSpPr>
        <p:sp>
          <p:nvSpPr>
            <p:cNvPr id="36" name="矩形 35"/>
            <p:cNvSpPr/>
            <p:nvPr/>
          </p:nvSpPr>
          <p:spPr>
            <a:xfrm>
              <a:off x="2656947" y="2197128"/>
              <a:ext cx="6438770" cy="2554545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changeBudge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val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){</a:t>
              </a:r>
            </a:p>
            <a:p>
              <a:pPr latinLnBrk="1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var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textBudget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=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document.getElementById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("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textBudget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");</a:t>
              </a:r>
            </a:p>
            <a:p>
              <a:pPr latinLnBrk="1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textBudget.value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=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val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;</a:t>
              </a:r>
            </a:p>
            <a:p>
              <a:pPr latinLnBrk="1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multi = 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parseInt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GB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val</a:t>
              </a:r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);</a:t>
              </a:r>
            </a:p>
            <a:p>
              <a:pPr latinLnBrk="1"/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}</a:t>
              </a:r>
            </a:p>
            <a:p>
              <a:pPr latinLnBrk="1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//change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函数</a:t>
              </a:r>
              <a:endPara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atinLnBrk="1"/>
              <a:r>
                <a:rPr lang="en-GB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change(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val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){</a:t>
              </a:r>
            </a:p>
            <a:p>
              <a:pPr latinLnBrk="1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}</a:t>
              </a:r>
              <a:endPara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171111" y="1846416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1320" y="1520785"/>
            <a:ext cx="918935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800" dirty="0">
                <a:solidFill>
                  <a:srgbClr val="FF5969"/>
                </a:solidFill>
                <a:latin typeface="Tw Cen MT" panose="020B0602020104020603" pitchFamily="34" charset="0"/>
              </a:rPr>
              <a:t>SVG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5722" y="3429000"/>
            <a:ext cx="4140553" cy="451824"/>
            <a:chOff x="4679586" y="878988"/>
            <a:chExt cx="1745757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3971780" y="4529436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可缩放矢量图形（</a:t>
            </a:r>
            <a:r>
              <a:rPr lang="en-GB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Scalable Vector Graphics </a:t>
            </a:r>
            <a:r>
              <a:rPr lang="zh-CN" altLang="en-US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1780" y="5178048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代码绘图 </a:t>
            </a:r>
            <a:r>
              <a:rPr lang="en-US" altLang="zh-CN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(XML)</a:t>
            </a:r>
            <a:endParaRPr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63702" y="5644965"/>
            <a:ext cx="733878" cy="708478"/>
            <a:chOff x="9969500" y="3175000"/>
            <a:chExt cx="733878" cy="708478"/>
          </a:xfrm>
        </p:grpSpPr>
        <p:sp>
          <p:nvSpPr>
            <p:cNvPr id="13" name="椭圆 12"/>
            <p:cNvSpPr/>
            <p:nvPr/>
          </p:nvSpPr>
          <p:spPr>
            <a:xfrm>
              <a:off x="9982200" y="3175000"/>
              <a:ext cx="708478" cy="708478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69500" y="3267629"/>
              <a:ext cx="7338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solidFill>
                    <a:schemeClr val="bg1"/>
                  </a:solidFill>
                </a:rPr>
                <a:t>小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74415" y="5644965"/>
            <a:ext cx="733878" cy="708478"/>
            <a:chOff x="10883900" y="3175000"/>
            <a:chExt cx="733878" cy="708478"/>
          </a:xfrm>
        </p:grpSpPr>
        <p:sp>
          <p:nvSpPr>
            <p:cNvPr id="15" name="椭圆 14"/>
            <p:cNvSpPr/>
            <p:nvPr/>
          </p:nvSpPr>
          <p:spPr>
            <a:xfrm>
              <a:off x="10896600" y="3175000"/>
              <a:ext cx="708478" cy="708478"/>
            </a:xfrm>
            <a:prstGeom prst="ellipse">
              <a:avLst/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83900" y="3267629"/>
              <a:ext cx="7338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solidFill>
                    <a:schemeClr val="bg1"/>
                  </a:solidFill>
                </a:rPr>
                <a:t>精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0" y="892662"/>
            <a:ext cx="1538020" cy="1841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828" y="892662"/>
            <a:ext cx="14097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935264" y="2337439"/>
            <a:ext cx="1341898" cy="2360918"/>
            <a:chOff x="10935264" y="2337439"/>
            <a:chExt cx="1341898" cy="2360918"/>
          </a:xfrm>
        </p:grpSpPr>
        <p:sp>
          <p:nvSpPr>
            <p:cNvPr id="4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78"/>
            <p:cNvSpPr txBox="1"/>
            <p:nvPr/>
          </p:nvSpPr>
          <p:spPr>
            <a:xfrm>
              <a:off x="11493279" y="2955601"/>
              <a:ext cx="7838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坐标系</a:t>
              </a:r>
              <a:endParaRPr lang="en-US" sz="28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7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211952" y="907985"/>
            <a:ext cx="7674578" cy="1069146"/>
            <a:chOff x="2290775" y="651164"/>
            <a:chExt cx="7674578" cy="692728"/>
          </a:xfrm>
        </p:grpSpPr>
        <p:sp>
          <p:nvSpPr>
            <p:cNvPr id="15" name="圆角矩形 14"/>
            <p:cNvSpPr/>
            <p:nvPr/>
          </p:nvSpPr>
          <p:spPr>
            <a:xfrm>
              <a:off x="2290775" y="651164"/>
              <a:ext cx="7606146" cy="692728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84293" y="728315"/>
              <a:ext cx="7581060" cy="538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SVG</a:t>
              </a:r>
              <a:r>
                <a:rPr lang="zh-CN" altLang="en-US" sz="2400" dirty="0">
                  <a:solidFill>
                    <a:schemeClr val="bg1"/>
                  </a:solidFill>
                </a:rPr>
                <a:t>坐标系：与</a:t>
              </a:r>
              <a:r>
                <a:rPr lang="en-US" altLang="zh-CN" sz="2400" dirty="0">
                  <a:solidFill>
                    <a:schemeClr val="bg1"/>
                  </a:solidFill>
                </a:rPr>
                <a:t>Canvas</a:t>
              </a:r>
              <a:r>
                <a:rPr lang="zh-CN" altLang="en-US" sz="2400" dirty="0">
                  <a:solidFill>
                    <a:schemeClr val="bg1"/>
                  </a:solidFill>
                </a:rPr>
                <a:t>相同，原点位于左上角，</a:t>
              </a:r>
              <a:r>
                <a:rPr lang="en-US" altLang="zh-CN" sz="2400" dirty="0">
                  <a:solidFill>
                    <a:schemeClr val="bg1"/>
                  </a:solidFill>
                </a:rPr>
                <a:t>Y</a:t>
              </a:r>
              <a:r>
                <a:rPr lang="zh-CN" altLang="en-US" sz="2400" dirty="0">
                  <a:solidFill>
                    <a:schemeClr val="bg1"/>
                  </a:solidFill>
                </a:rPr>
                <a:t>轴正方向朝右；</a:t>
              </a:r>
              <a:r>
                <a:rPr lang="en-US" altLang="zh-CN" sz="2400" dirty="0">
                  <a:solidFill>
                    <a:schemeClr val="bg1"/>
                  </a:solidFill>
                </a:rPr>
                <a:t>Y</a:t>
              </a:r>
              <a:r>
                <a:rPr lang="zh-CN" altLang="en-US" sz="2400" dirty="0">
                  <a:solidFill>
                    <a:schemeClr val="bg1"/>
                  </a:solidFill>
                </a:rPr>
                <a:t>轴正方向朝下。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07649" y="446320"/>
            <a:ext cx="275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SVG</a:t>
            </a:r>
            <a:r>
              <a: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坐标系</a:t>
            </a:r>
          </a:p>
        </p:txBody>
      </p:sp>
      <p:cxnSp>
        <p:nvCxnSpPr>
          <p:cNvPr id="69" name="直线箭头连接符 68"/>
          <p:cNvCxnSpPr/>
          <p:nvPr/>
        </p:nvCxnSpPr>
        <p:spPr>
          <a:xfrm>
            <a:off x="3759200" y="2614219"/>
            <a:ext cx="4851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3759200" y="2614219"/>
            <a:ext cx="0" cy="3174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142339" y="2286827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(0,0)</a:t>
            </a:r>
            <a:endParaRPr kumimoji="1"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6184900" y="4643891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(100,100)</a:t>
            </a:r>
            <a:endParaRPr kumimoji="1"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8196939" y="2274127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3383639" y="5538027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78" name="椭圆 77"/>
          <p:cNvSpPr/>
          <p:nvPr/>
        </p:nvSpPr>
        <p:spPr>
          <a:xfrm>
            <a:off x="6184900" y="4605381"/>
            <a:ext cx="104689" cy="1046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-38390" y="134792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20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CB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78"/>
            <p:cNvSpPr txBox="1"/>
            <p:nvPr/>
          </p:nvSpPr>
          <p:spPr>
            <a:xfrm>
              <a:off x="11491128" y="2390033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C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v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</a:t>
              </a:r>
            </a:p>
          </p:txBody>
        </p:sp>
        <p:pic>
          <p:nvPicPr>
            <p:cNvPr id="22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2024" y="530665"/>
            <a:ext cx="9928608" cy="1537015"/>
            <a:chOff x="774175" y="425424"/>
            <a:chExt cx="9928608" cy="1537015"/>
          </a:xfrm>
        </p:grpSpPr>
        <p:grpSp>
          <p:nvGrpSpPr>
            <p:cNvPr id="165" name="组合 164"/>
            <p:cNvGrpSpPr/>
            <p:nvPr/>
          </p:nvGrpSpPr>
          <p:grpSpPr>
            <a:xfrm>
              <a:off x="778479" y="887089"/>
              <a:ext cx="9924304" cy="1075350"/>
              <a:chOff x="2290775" y="651164"/>
              <a:chExt cx="7606146" cy="711600"/>
            </a:xfrm>
          </p:grpSpPr>
          <p:sp>
            <p:nvSpPr>
              <p:cNvPr id="166" name="圆角矩形 165"/>
              <p:cNvSpPr/>
              <p:nvPr/>
            </p:nvSpPr>
            <p:spPr>
              <a:xfrm>
                <a:off x="2290775" y="651164"/>
                <a:ext cx="7606146" cy="6927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315861" y="812862"/>
                <a:ext cx="7581060" cy="549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HTML5——Canvas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Sublime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中进行开发，根据实验指导书，完成模拟太阳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地球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月球公转自转的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2D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动画。</a:t>
                </a:r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774175" y="425424"/>
              <a:ext cx="685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1.</a:t>
              </a:r>
              <a:r>
                <a:rPr kumimoji="1" lang="zh-CN" altLang="en-US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 </a:t>
              </a:r>
              <a:r>
                <a:rPr kumimoji="1" lang="en-US" altLang="zh-CN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Canvas</a:t>
              </a:r>
              <a:r>
                <a:rPr kumimoji="1" lang="zh-CN" altLang="en-US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动画制作</a:t>
              </a:r>
              <a:r>
                <a:rPr kumimoji="1" lang="en-US" altLang="zh-CN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——</a:t>
              </a:r>
              <a:r>
                <a:rPr kumimoji="1" lang="zh-CN" altLang="en-US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地球公转自转（</a:t>
              </a:r>
              <a:r>
                <a:rPr kumimoji="1" lang="en-US" altLang="zh-CN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2D</a:t>
              </a:r>
              <a:r>
                <a:rPr kumimoji="1" lang="zh-CN" altLang="en-US" sz="24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）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806909" y="887089"/>
              <a:ext cx="9883811" cy="0"/>
            </a:xfrm>
            <a:prstGeom prst="line">
              <a:avLst/>
            </a:prstGeom>
            <a:ln w="38100">
              <a:solidFill>
                <a:srgbClr val="4CBDB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A035CA6-C5B2-BB44-8E74-4E3F0B7E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490" y="2145433"/>
            <a:ext cx="4883980" cy="4577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1898" cy="2380875"/>
            <a:chOff x="10935264" y="2337439"/>
            <a:chExt cx="1341898" cy="2380875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3279" y="2409990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基本图元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17" name="组合 116"/>
          <p:cNvGrpSpPr/>
          <p:nvPr/>
        </p:nvGrpSpPr>
        <p:grpSpPr>
          <a:xfrm>
            <a:off x="3126653" y="151354"/>
            <a:ext cx="6835484" cy="6555291"/>
            <a:chOff x="2535974" y="791975"/>
            <a:chExt cx="6835484" cy="6555291"/>
          </a:xfrm>
        </p:grpSpPr>
        <p:grpSp>
          <p:nvGrpSpPr>
            <p:cNvPr id="12" name="组合 11"/>
            <p:cNvGrpSpPr/>
            <p:nvPr/>
          </p:nvGrpSpPr>
          <p:grpSpPr>
            <a:xfrm>
              <a:off x="2535974" y="1160957"/>
              <a:ext cx="6835483" cy="6186309"/>
              <a:chOff x="2535974" y="1449512"/>
              <a:chExt cx="6835483" cy="618630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024469" y="1449512"/>
                <a:ext cx="6346988" cy="6186309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GB" altLang="zh-CN" dirty="0">
                    <a:solidFill>
                      <a:srgbClr val="708090"/>
                    </a:solidFill>
                  </a:rPr>
                  <a:t>&lt;?xml version="1.0" standalone="no"?&gt;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200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height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250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version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1.1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xmlns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http://www.w3.org/2000/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rect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30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height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30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black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rect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60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rx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ry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30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height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30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black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circle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cx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25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cy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75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r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20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red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ellipse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cx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75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cy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75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rx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20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ry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red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line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x1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x2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y1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110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y2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150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orange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polyline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points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60 110 65 120 70 115 75 130 80 125 85 140 90 135 95 150 100 145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orange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polygon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points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50 160 55 180 70 180 60 190 65 205 50 195 35 205 40 190 30 180 45 180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green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transparent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path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M20,230 Q40,205 50,230 T90,230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none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blue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stroke-width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"/&gt;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&lt;/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&gt;</a:t>
                </a:r>
                <a:endParaRPr lang="zh-CN" altLang="en-US" dirty="0">
                  <a:solidFill>
                    <a:srgbClr val="333333"/>
                  </a:solidFill>
                  <a:latin typeface="x-locale-heading-primary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2535974" y="2677593"/>
                <a:ext cx="568581" cy="2028095"/>
                <a:chOff x="555381" y="438251"/>
                <a:chExt cx="772376" cy="2028095"/>
              </a:xfrm>
            </p:grpSpPr>
            <p:sp>
              <p:nvSpPr>
                <p:cNvPr id="133" name="Freeform: Shape 13"/>
                <p:cNvSpPr/>
                <p:nvPr/>
              </p:nvSpPr>
              <p:spPr>
                <a:xfrm flipV="1">
                  <a:off x="608269" y="839379"/>
                  <a:ext cx="649329" cy="1626967"/>
                </a:xfrm>
                <a:custGeom>
                  <a:avLst/>
                  <a:gdLst>
                    <a:gd name="connsiteX0" fmla="*/ 0 w 1591582"/>
                    <a:gd name="connsiteY0" fmla="*/ 3031986 h 3031986"/>
                    <a:gd name="connsiteX1" fmla="*/ 357641 w 1591582"/>
                    <a:gd name="connsiteY1" fmla="*/ 3031986 h 3031986"/>
                    <a:gd name="connsiteX2" fmla="*/ 795791 w 1591582"/>
                    <a:gd name="connsiteY2" fmla="*/ 2593836 h 3031986"/>
                    <a:gd name="connsiteX3" fmla="*/ 1233941 w 1591582"/>
                    <a:gd name="connsiteY3" fmla="*/ 3031986 h 3031986"/>
                    <a:gd name="connsiteX4" fmla="*/ 1591582 w 1591582"/>
                    <a:gd name="connsiteY4" fmla="*/ 3031986 h 3031986"/>
                    <a:gd name="connsiteX5" fmla="*/ 1591582 w 1591582"/>
                    <a:gd name="connsiteY5" fmla="*/ 314242 h 3031986"/>
                    <a:gd name="connsiteX6" fmla="*/ 1277340 w 1591582"/>
                    <a:gd name="connsiteY6" fmla="*/ 0 h 3031986"/>
                    <a:gd name="connsiteX7" fmla="*/ 314242 w 1591582"/>
                    <a:gd name="connsiteY7" fmla="*/ 0 h 3031986"/>
                    <a:gd name="connsiteX8" fmla="*/ 0 w 1591582"/>
                    <a:gd name="connsiteY8" fmla="*/ 314242 h 303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582" h="3031986">
                      <a:moveTo>
                        <a:pt x="0" y="3031986"/>
                      </a:moveTo>
                      <a:lnTo>
                        <a:pt x="357641" y="3031986"/>
                      </a:lnTo>
                      <a:cubicBezTo>
                        <a:pt x="357641" y="2790002"/>
                        <a:pt x="553807" y="2593836"/>
                        <a:pt x="795791" y="2593836"/>
                      </a:cubicBezTo>
                      <a:cubicBezTo>
                        <a:pt x="1037775" y="2593836"/>
                        <a:pt x="1233941" y="2790002"/>
                        <a:pt x="1233941" y="3031986"/>
                      </a:cubicBezTo>
                      <a:lnTo>
                        <a:pt x="1591582" y="3031986"/>
                      </a:lnTo>
                      <a:lnTo>
                        <a:pt x="1591582" y="314242"/>
                      </a:lnTo>
                      <a:cubicBezTo>
                        <a:pt x="1591582" y="140691"/>
                        <a:pt x="1450891" y="0"/>
                        <a:pt x="1277340" y="0"/>
                      </a:cubicBezTo>
                      <a:lnTo>
                        <a:pt x="314242" y="0"/>
                      </a:lnTo>
                      <a:cubicBezTo>
                        <a:pt x="140691" y="0"/>
                        <a:pt x="0" y="140691"/>
                        <a:pt x="0" y="31424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27000" sx="107000" sy="107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4" name="Group 9"/>
                <p:cNvGrpSpPr/>
                <p:nvPr/>
              </p:nvGrpSpPr>
              <p:grpSpPr>
                <a:xfrm>
                  <a:off x="608269" y="438251"/>
                  <a:ext cx="649329" cy="641030"/>
                  <a:chOff x="-2925268" y="-4506569"/>
                  <a:chExt cx="1003948" cy="1866900"/>
                </a:xfrm>
              </p:grpSpPr>
              <p:sp>
                <p:nvSpPr>
                  <p:cNvPr id="136" name="Rectangle: Top Corners Rounded 10"/>
                  <p:cNvSpPr/>
                  <p:nvPr/>
                </p:nvSpPr>
                <p:spPr>
                  <a:xfrm>
                    <a:off x="-2925268" y="-4506569"/>
                    <a:ext cx="1003948" cy="1866900"/>
                  </a:xfrm>
                  <a:prstGeom prst="round2SameRect">
                    <a:avLst>
                      <a:gd name="adj1" fmla="val 12063"/>
                      <a:gd name="adj2" fmla="val 0"/>
                    </a:avLst>
                  </a:prstGeom>
                  <a:solidFill>
                    <a:srgbClr val="FFC6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TextBox 12"/>
                  <p:cNvSpPr txBox="1"/>
                  <p:nvPr/>
                </p:nvSpPr>
                <p:spPr>
                  <a:xfrm>
                    <a:off x="-2705393" y="-4506569"/>
                    <a:ext cx="564196" cy="17030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dirty="0">
                        <a:solidFill>
                          <a:srgbClr val="E6E7E9"/>
                        </a:solidFill>
                        <a:latin typeface="Tw Cen MT" panose="020B0602020104020603" pitchFamily="34" charset="0"/>
                      </a:rPr>
                      <a:t>1</a:t>
                    </a:r>
                    <a:endParaRPr lang="en-US" sz="4800" b="1" dirty="0">
                      <a:solidFill>
                        <a:srgbClr val="E6E7E9"/>
                      </a:solidFill>
                      <a:latin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135" name="TextBox 18"/>
                <p:cNvSpPr txBox="1"/>
                <p:nvPr/>
              </p:nvSpPr>
              <p:spPr>
                <a:xfrm>
                  <a:off x="555381" y="1191184"/>
                  <a:ext cx="77237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绘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制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基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本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图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元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sp>
          <p:nvSpPr>
            <p:cNvPr id="14" name="文本框 13"/>
            <p:cNvSpPr txBox="1"/>
            <p:nvPr/>
          </p:nvSpPr>
          <p:spPr>
            <a:xfrm>
              <a:off x="8446852" y="791975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XML</a:t>
              </a:r>
              <a:endParaRPr kumimoji="1" lang="zh-CN" altLang="en-US" dirty="0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81" y="174560"/>
            <a:ext cx="2475760" cy="29642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01281" y="4375116"/>
            <a:ext cx="2475760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&lt;path&gt;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元素是</a:t>
            </a:r>
            <a:r>
              <a:rPr lang="en-GB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SVG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基本形状中最强大的一个。  你可以用它创建线条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曲线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 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弧形等等。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27" y="1656696"/>
            <a:ext cx="14097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92" y="1065809"/>
            <a:ext cx="2829663" cy="2543260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3166566" y="260939"/>
            <a:ext cx="6900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SVG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也和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Canvas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一样，有平移、旋转、缩放变换，我们可以通过以下代码，将一颗五角星变换成这样：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3200664" y="3429000"/>
            <a:ext cx="6832317" cy="2954305"/>
            <a:chOff x="2535974" y="1705308"/>
            <a:chExt cx="6832317" cy="2954305"/>
          </a:xfrm>
        </p:grpSpPr>
        <p:grpSp>
          <p:nvGrpSpPr>
            <p:cNvPr id="12" name="组合 11"/>
            <p:cNvGrpSpPr/>
            <p:nvPr/>
          </p:nvGrpSpPr>
          <p:grpSpPr>
            <a:xfrm>
              <a:off x="2535974" y="2074290"/>
              <a:ext cx="6832316" cy="2585323"/>
              <a:chOff x="2535974" y="2362845"/>
              <a:chExt cx="6832316" cy="258532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021302" y="2362845"/>
                <a:ext cx="6346988" cy="2585323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&lt;g&gt;</a:t>
                </a:r>
              </a:p>
              <a:p>
                <a:pPr latinLnBrk="1"/>
                <a:r>
                  <a:rPr lang="zh-CN" altLang="en-US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   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&lt;polyline points="0,170 484,170 88,440 240,4 391,439 0,170" fill="yellow"&gt;&lt;/polyline&gt;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&lt;/g&gt;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&lt;g  transform="translate(100,20)rotate(20)scale(0.1,0.1)"&gt;</a:t>
                </a:r>
              </a:p>
              <a:p>
                <a:pPr latinLnBrk="1"/>
                <a:r>
                  <a:rPr lang="zh-CN" altLang="en-US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   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&lt;polyline points="0,170 484,170 88,440 240,4 391,439 0,170" fill="yellow"&gt;&lt;/polyline&gt;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&lt;/g&gt;</a:t>
                </a:r>
                <a:endParaRPr lang="en-GB" altLang="zh-CN" dirty="0">
                  <a:solidFill>
                    <a:srgbClr val="000000"/>
                  </a:solidFill>
                  <a:latin typeface="Menlo" panose="020B0609030804020204" pitchFamily="49" charset="0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2535974" y="2677593"/>
                <a:ext cx="568581" cy="2028095"/>
                <a:chOff x="555381" y="438251"/>
                <a:chExt cx="772376" cy="2028095"/>
              </a:xfrm>
            </p:grpSpPr>
            <p:sp>
              <p:nvSpPr>
                <p:cNvPr id="133" name="Freeform: Shape 13"/>
                <p:cNvSpPr/>
                <p:nvPr/>
              </p:nvSpPr>
              <p:spPr>
                <a:xfrm flipV="1">
                  <a:off x="608269" y="839379"/>
                  <a:ext cx="649329" cy="1626967"/>
                </a:xfrm>
                <a:custGeom>
                  <a:avLst/>
                  <a:gdLst>
                    <a:gd name="connsiteX0" fmla="*/ 0 w 1591582"/>
                    <a:gd name="connsiteY0" fmla="*/ 3031986 h 3031986"/>
                    <a:gd name="connsiteX1" fmla="*/ 357641 w 1591582"/>
                    <a:gd name="connsiteY1" fmla="*/ 3031986 h 3031986"/>
                    <a:gd name="connsiteX2" fmla="*/ 795791 w 1591582"/>
                    <a:gd name="connsiteY2" fmla="*/ 2593836 h 3031986"/>
                    <a:gd name="connsiteX3" fmla="*/ 1233941 w 1591582"/>
                    <a:gd name="connsiteY3" fmla="*/ 3031986 h 3031986"/>
                    <a:gd name="connsiteX4" fmla="*/ 1591582 w 1591582"/>
                    <a:gd name="connsiteY4" fmla="*/ 3031986 h 3031986"/>
                    <a:gd name="connsiteX5" fmla="*/ 1591582 w 1591582"/>
                    <a:gd name="connsiteY5" fmla="*/ 314242 h 3031986"/>
                    <a:gd name="connsiteX6" fmla="*/ 1277340 w 1591582"/>
                    <a:gd name="connsiteY6" fmla="*/ 0 h 3031986"/>
                    <a:gd name="connsiteX7" fmla="*/ 314242 w 1591582"/>
                    <a:gd name="connsiteY7" fmla="*/ 0 h 3031986"/>
                    <a:gd name="connsiteX8" fmla="*/ 0 w 1591582"/>
                    <a:gd name="connsiteY8" fmla="*/ 314242 h 303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582" h="3031986">
                      <a:moveTo>
                        <a:pt x="0" y="3031986"/>
                      </a:moveTo>
                      <a:lnTo>
                        <a:pt x="357641" y="3031986"/>
                      </a:lnTo>
                      <a:cubicBezTo>
                        <a:pt x="357641" y="2790002"/>
                        <a:pt x="553807" y="2593836"/>
                        <a:pt x="795791" y="2593836"/>
                      </a:cubicBezTo>
                      <a:cubicBezTo>
                        <a:pt x="1037775" y="2593836"/>
                        <a:pt x="1233941" y="2790002"/>
                        <a:pt x="1233941" y="3031986"/>
                      </a:cubicBezTo>
                      <a:lnTo>
                        <a:pt x="1591582" y="3031986"/>
                      </a:lnTo>
                      <a:lnTo>
                        <a:pt x="1591582" y="314242"/>
                      </a:lnTo>
                      <a:cubicBezTo>
                        <a:pt x="1591582" y="140691"/>
                        <a:pt x="1450891" y="0"/>
                        <a:pt x="1277340" y="0"/>
                      </a:cubicBezTo>
                      <a:lnTo>
                        <a:pt x="314242" y="0"/>
                      </a:lnTo>
                      <a:cubicBezTo>
                        <a:pt x="140691" y="0"/>
                        <a:pt x="0" y="140691"/>
                        <a:pt x="0" y="31424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27000" sx="107000" sy="107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4" name="Group 9"/>
                <p:cNvGrpSpPr/>
                <p:nvPr/>
              </p:nvGrpSpPr>
              <p:grpSpPr>
                <a:xfrm>
                  <a:off x="608269" y="438251"/>
                  <a:ext cx="649329" cy="641030"/>
                  <a:chOff x="-2925268" y="-4506569"/>
                  <a:chExt cx="1003948" cy="1866900"/>
                </a:xfrm>
              </p:grpSpPr>
              <p:sp>
                <p:nvSpPr>
                  <p:cNvPr id="136" name="Rectangle: Top Corners Rounded 10"/>
                  <p:cNvSpPr/>
                  <p:nvPr/>
                </p:nvSpPr>
                <p:spPr>
                  <a:xfrm>
                    <a:off x="-2925268" y="-4506569"/>
                    <a:ext cx="1003948" cy="1866900"/>
                  </a:xfrm>
                  <a:prstGeom prst="round2SameRect">
                    <a:avLst>
                      <a:gd name="adj1" fmla="val 12063"/>
                      <a:gd name="adj2" fmla="val 0"/>
                    </a:avLst>
                  </a:prstGeom>
                  <a:solidFill>
                    <a:srgbClr val="FFC6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TextBox 12"/>
                  <p:cNvSpPr txBox="1"/>
                  <p:nvPr/>
                </p:nvSpPr>
                <p:spPr>
                  <a:xfrm>
                    <a:off x="-2705393" y="-4506569"/>
                    <a:ext cx="564196" cy="17030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dirty="0">
                        <a:solidFill>
                          <a:srgbClr val="E6E7E9"/>
                        </a:solidFill>
                        <a:latin typeface="Tw Cen MT" panose="020B0602020104020603" pitchFamily="34" charset="0"/>
                      </a:rPr>
                      <a:t>1</a:t>
                    </a:r>
                    <a:endParaRPr lang="en-US" sz="4800" b="1" dirty="0">
                      <a:solidFill>
                        <a:srgbClr val="E6E7E9"/>
                      </a:solidFill>
                      <a:latin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135" name="TextBox 18"/>
                <p:cNvSpPr txBox="1"/>
                <p:nvPr/>
              </p:nvSpPr>
              <p:spPr>
                <a:xfrm>
                  <a:off x="555381" y="1191184"/>
                  <a:ext cx="77237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添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加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变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换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sp>
          <p:nvSpPr>
            <p:cNvPr id="14" name="文本框 13"/>
            <p:cNvSpPr txBox="1"/>
            <p:nvPr/>
          </p:nvSpPr>
          <p:spPr>
            <a:xfrm>
              <a:off x="8443685" y="1705308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XML</a:t>
              </a:r>
              <a:endParaRPr kumimoji="1" lang="zh-CN" altLang="en-US" dirty="0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81" y="174560"/>
            <a:ext cx="2475760" cy="296427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23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绘制国旗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5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绘制国旗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sp>
        <p:nvSpPr>
          <p:cNvPr id="80" name="文本框 79"/>
          <p:cNvSpPr txBox="1"/>
          <p:nvPr/>
        </p:nvSpPr>
        <p:spPr>
          <a:xfrm>
            <a:off x="3277045" y="5567161"/>
            <a:ext cx="853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&lt;g&gt;&lt;/g&gt;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表示一个分组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3238112" y="928342"/>
            <a:ext cx="6585005" cy="4339650"/>
            <a:chOff x="2535974" y="1097477"/>
            <a:chExt cx="6585005" cy="4339650"/>
          </a:xfrm>
        </p:grpSpPr>
        <p:grpSp>
          <p:nvGrpSpPr>
            <p:cNvPr id="12" name="组合 11"/>
            <p:cNvGrpSpPr/>
            <p:nvPr/>
          </p:nvGrpSpPr>
          <p:grpSpPr>
            <a:xfrm>
              <a:off x="2535974" y="1466809"/>
              <a:ext cx="6585004" cy="3970318"/>
              <a:chOff x="2535974" y="1755364"/>
              <a:chExt cx="6585004" cy="397031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024978" y="1755364"/>
                <a:ext cx="6096000" cy="3970318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svg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xmlns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="http://www.w3.org/2000/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svg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" version="1.1" 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xmlns:xlink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="http://www.w3.org/1999/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xlink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"&gt;</a:t>
                </a:r>
              </a:p>
              <a:p>
                <a:pPr latinLnBrk="1"/>
                <a:endPara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endParaRP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&lt;g id="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ChinaFlag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"&gt;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	&lt;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rect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 id="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redRect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" x="20" y="0" width="500" height="300" fill="red"/&gt;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		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…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&lt;/g&gt;</a:t>
                </a:r>
              </a:p>
              <a:p>
                <a:pPr latinLnBrk="1"/>
                <a:endPara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endParaRP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	&lt;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rect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 id="flagpole" x="20" y="0" width="10" height="1000" fill="gray"/&gt;</a:t>
                </a:r>
              </a:p>
              <a:p>
                <a:pPr latinLnBrk="1"/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&lt;/</a:t>
                </a:r>
                <a:r>
                  <a:rPr lang="en-US" altLang="zh-CN" dirty="0" err="1">
                    <a:solidFill>
                      <a:srgbClr val="808000"/>
                    </a:solidFill>
                    <a:latin typeface="Menlo" panose="020B0609030804020204" pitchFamily="49" charset="0"/>
                  </a:rPr>
                  <a:t>svg</a:t>
                </a:r>
                <a:r>
                  <a:rPr lang="en-US" altLang="zh-CN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&gt;</a:t>
                </a:r>
                <a:endParaRPr lang="en-GB" altLang="zh-CN" dirty="0">
                  <a:solidFill>
                    <a:srgbClr val="000000"/>
                  </a:solidFill>
                  <a:latin typeface="Menlo" panose="020B0609030804020204" pitchFamily="49" charset="0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2535974" y="2677593"/>
                <a:ext cx="568581" cy="2028095"/>
                <a:chOff x="555381" y="438251"/>
                <a:chExt cx="772376" cy="2028095"/>
              </a:xfrm>
            </p:grpSpPr>
            <p:sp>
              <p:nvSpPr>
                <p:cNvPr id="133" name="Freeform: Shape 13"/>
                <p:cNvSpPr/>
                <p:nvPr/>
              </p:nvSpPr>
              <p:spPr>
                <a:xfrm flipV="1">
                  <a:off x="608269" y="839379"/>
                  <a:ext cx="649329" cy="1626967"/>
                </a:xfrm>
                <a:custGeom>
                  <a:avLst/>
                  <a:gdLst>
                    <a:gd name="connsiteX0" fmla="*/ 0 w 1591582"/>
                    <a:gd name="connsiteY0" fmla="*/ 3031986 h 3031986"/>
                    <a:gd name="connsiteX1" fmla="*/ 357641 w 1591582"/>
                    <a:gd name="connsiteY1" fmla="*/ 3031986 h 3031986"/>
                    <a:gd name="connsiteX2" fmla="*/ 795791 w 1591582"/>
                    <a:gd name="connsiteY2" fmla="*/ 2593836 h 3031986"/>
                    <a:gd name="connsiteX3" fmla="*/ 1233941 w 1591582"/>
                    <a:gd name="connsiteY3" fmla="*/ 3031986 h 3031986"/>
                    <a:gd name="connsiteX4" fmla="*/ 1591582 w 1591582"/>
                    <a:gd name="connsiteY4" fmla="*/ 3031986 h 3031986"/>
                    <a:gd name="connsiteX5" fmla="*/ 1591582 w 1591582"/>
                    <a:gd name="connsiteY5" fmla="*/ 314242 h 3031986"/>
                    <a:gd name="connsiteX6" fmla="*/ 1277340 w 1591582"/>
                    <a:gd name="connsiteY6" fmla="*/ 0 h 3031986"/>
                    <a:gd name="connsiteX7" fmla="*/ 314242 w 1591582"/>
                    <a:gd name="connsiteY7" fmla="*/ 0 h 3031986"/>
                    <a:gd name="connsiteX8" fmla="*/ 0 w 1591582"/>
                    <a:gd name="connsiteY8" fmla="*/ 314242 h 303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582" h="3031986">
                      <a:moveTo>
                        <a:pt x="0" y="3031986"/>
                      </a:moveTo>
                      <a:lnTo>
                        <a:pt x="357641" y="3031986"/>
                      </a:lnTo>
                      <a:cubicBezTo>
                        <a:pt x="357641" y="2790002"/>
                        <a:pt x="553807" y="2593836"/>
                        <a:pt x="795791" y="2593836"/>
                      </a:cubicBezTo>
                      <a:cubicBezTo>
                        <a:pt x="1037775" y="2593836"/>
                        <a:pt x="1233941" y="2790002"/>
                        <a:pt x="1233941" y="3031986"/>
                      </a:cubicBezTo>
                      <a:lnTo>
                        <a:pt x="1591582" y="3031986"/>
                      </a:lnTo>
                      <a:lnTo>
                        <a:pt x="1591582" y="314242"/>
                      </a:lnTo>
                      <a:cubicBezTo>
                        <a:pt x="1591582" y="140691"/>
                        <a:pt x="1450891" y="0"/>
                        <a:pt x="1277340" y="0"/>
                      </a:cubicBezTo>
                      <a:lnTo>
                        <a:pt x="314242" y="0"/>
                      </a:lnTo>
                      <a:cubicBezTo>
                        <a:pt x="140691" y="0"/>
                        <a:pt x="0" y="140691"/>
                        <a:pt x="0" y="31424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27000" sx="107000" sy="107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4" name="Group 9"/>
                <p:cNvGrpSpPr/>
                <p:nvPr/>
              </p:nvGrpSpPr>
              <p:grpSpPr>
                <a:xfrm>
                  <a:off x="608269" y="438251"/>
                  <a:ext cx="649329" cy="641030"/>
                  <a:chOff x="-2925268" y="-4506569"/>
                  <a:chExt cx="1003948" cy="1866900"/>
                </a:xfrm>
              </p:grpSpPr>
              <p:sp>
                <p:nvSpPr>
                  <p:cNvPr id="136" name="Rectangle: Top Corners Rounded 10"/>
                  <p:cNvSpPr/>
                  <p:nvPr/>
                </p:nvSpPr>
                <p:spPr>
                  <a:xfrm>
                    <a:off x="-2925268" y="-4506569"/>
                    <a:ext cx="1003948" cy="1866900"/>
                  </a:xfrm>
                  <a:prstGeom prst="round2SameRect">
                    <a:avLst>
                      <a:gd name="adj1" fmla="val 12063"/>
                      <a:gd name="adj2" fmla="val 0"/>
                    </a:avLst>
                  </a:prstGeom>
                  <a:solidFill>
                    <a:srgbClr val="FFC6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TextBox 12"/>
                  <p:cNvSpPr txBox="1"/>
                  <p:nvPr/>
                </p:nvSpPr>
                <p:spPr>
                  <a:xfrm>
                    <a:off x="-2705393" y="-4506569"/>
                    <a:ext cx="564196" cy="17030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dirty="0">
                        <a:solidFill>
                          <a:srgbClr val="E6E7E9"/>
                        </a:solidFill>
                        <a:latin typeface="Tw Cen MT" panose="020B0602020104020603" pitchFamily="34" charset="0"/>
                      </a:rPr>
                      <a:t>1</a:t>
                    </a:r>
                    <a:endParaRPr lang="en-US" sz="4800" b="1" dirty="0">
                      <a:solidFill>
                        <a:srgbClr val="E6E7E9"/>
                      </a:solidFill>
                      <a:latin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135" name="TextBox 18"/>
                <p:cNvSpPr txBox="1"/>
                <p:nvPr/>
              </p:nvSpPr>
              <p:spPr>
                <a:xfrm>
                  <a:off x="555381" y="1191184"/>
                  <a:ext cx="77237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基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本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框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架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sp>
          <p:nvSpPr>
            <p:cNvPr id="14" name="文本框 13"/>
            <p:cNvSpPr txBox="1"/>
            <p:nvPr/>
          </p:nvSpPr>
          <p:spPr>
            <a:xfrm>
              <a:off x="8196373" y="1097477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XML</a:t>
              </a:r>
              <a:endParaRPr kumimoji="1" lang="zh-CN" altLang="en-US" dirty="0"/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81" y="174560"/>
            <a:ext cx="2475760" cy="296427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110993" y="177995"/>
            <a:ext cx="2207982" cy="720436"/>
            <a:chOff x="2286472" y="3686573"/>
            <a:chExt cx="2207982" cy="720436"/>
          </a:xfrm>
        </p:grpSpPr>
        <p:sp>
          <p:nvSpPr>
            <p:cNvPr id="33" name="圆角矩形 32"/>
            <p:cNvSpPr/>
            <p:nvPr/>
          </p:nvSpPr>
          <p:spPr>
            <a:xfrm>
              <a:off x="2286472" y="3686573"/>
              <a:ext cx="2207981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86472" y="3862125"/>
              <a:ext cx="2207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绘制国旗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110993" y="1074684"/>
            <a:ext cx="78242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添加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animateTransform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标签进行动画制作，由此允许动画控制平移，缩放，旋转、倾斜。可以设置以下属性：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type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：指明这个动画过程中，是哪方面发生了变化，可填入：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translate | scale | rotate | </a:t>
            </a:r>
            <a:r>
              <a:rPr lang="en-GB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skewX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 | </a:t>
            </a:r>
            <a:r>
              <a:rPr lang="en-GB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skewY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begin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：开始时间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dur: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持续时间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from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：若为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translate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，则填入起点和终点；若为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rotate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，则填入旋转角度、中心点坐标（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cy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repeatCount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：重复次数，比如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indefinite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（无限循环）、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（循环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次）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1" y="174560"/>
            <a:ext cx="2475760" cy="296427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110993" y="177995"/>
            <a:ext cx="2207982" cy="720436"/>
            <a:chOff x="2286472" y="3686573"/>
            <a:chExt cx="2207982" cy="720436"/>
          </a:xfrm>
        </p:grpSpPr>
        <p:sp>
          <p:nvSpPr>
            <p:cNvPr id="23" name="圆角矩形 22"/>
            <p:cNvSpPr/>
            <p:nvPr/>
          </p:nvSpPr>
          <p:spPr>
            <a:xfrm>
              <a:off x="2286472" y="3686573"/>
              <a:ext cx="2207981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86472" y="3862125"/>
              <a:ext cx="2207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b="1" dirty="0" err="1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animateTransform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676368" y="3886515"/>
            <a:ext cx="6096000" cy="2862322"/>
          </a:xfrm>
          <a:prstGeom prst="rect">
            <a:avLst/>
          </a:prstGeom>
          <a:ln>
            <a:solidFill>
              <a:srgbClr val="FFC6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GB" altLang="zh-CN" dirty="0">
                <a:solidFill>
                  <a:srgbClr val="708090"/>
                </a:solidFill>
              </a:rPr>
              <a:t>&lt;?xml version="1.0"?&gt;</a:t>
            </a:r>
            <a:r>
              <a:rPr lang="en-GB" altLang="zh-CN" dirty="0"/>
              <a:t> </a:t>
            </a:r>
          </a:p>
          <a:p>
            <a:r>
              <a:rPr lang="en-GB" altLang="zh-CN" dirty="0">
                <a:solidFill>
                  <a:srgbClr val="999999"/>
                </a:solidFill>
              </a:rPr>
              <a:t>&lt;</a:t>
            </a:r>
            <a:r>
              <a:rPr lang="en-GB" altLang="zh-CN" dirty="0" err="1">
                <a:solidFill>
                  <a:srgbClr val="990055"/>
                </a:solidFill>
              </a:rPr>
              <a:t>svg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width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120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height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120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viewBox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0 0 120 120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xmlns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http://www.w3.org/2000/</a:t>
            </a:r>
            <a:r>
              <a:rPr lang="en-GB" altLang="zh-CN" dirty="0" err="1">
                <a:solidFill>
                  <a:srgbClr val="0077AA"/>
                </a:solidFill>
              </a:rPr>
              <a:t>svg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version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1.1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xmlns:xlink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http://www.w3.org/1999/</a:t>
            </a:r>
            <a:r>
              <a:rPr lang="en-GB" altLang="zh-CN" dirty="0" err="1">
                <a:solidFill>
                  <a:srgbClr val="0077AA"/>
                </a:solidFill>
              </a:rPr>
              <a:t>xlink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999999"/>
                </a:solidFill>
              </a:rPr>
              <a:t>&gt;</a:t>
            </a:r>
            <a:r>
              <a:rPr lang="en-GB" altLang="zh-CN" dirty="0"/>
              <a:t> </a:t>
            </a:r>
          </a:p>
          <a:p>
            <a:r>
              <a:rPr lang="en-GB" altLang="zh-CN" dirty="0">
                <a:solidFill>
                  <a:srgbClr val="999999"/>
                </a:solidFill>
              </a:rPr>
              <a:t>&lt;</a:t>
            </a:r>
            <a:r>
              <a:rPr lang="en-GB" altLang="zh-CN" dirty="0">
                <a:solidFill>
                  <a:srgbClr val="990055"/>
                </a:solidFill>
              </a:rPr>
              <a:t>polygon </a:t>
            </a:r>
            <a:r>
              <a:rPr lang="en-GB" altLang="zh-CN" dirty="0">
                <a:solidFill>
                  <a:srgbClr val="669900"/>
                </a:solidFill>
              </a:rPr>
              <a:t>points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60,30 90,90 30,90</a:t>
            </a:r>
            <a:r>
              <a:rPr lang="en-GB" altLang="zh-CN" dirty="0">
                <a:solidFill>
                  <a:srgbClr val="999999"/>
                </a:solidFill>
              </a:rPr>
              <a:t>"&gt;</a:t>
            </a:r>
            <a:r>
              <a:rPr lang="en-GB" altLang="zh-CN" dirty="0"/>
              <a:t> </a:t>
            </a:r>
          </a:p>
          <a:p>
            <a:r>
              <a:rPr lang="en-GB" altLang="zh-CN" dirty="0">
                <a:solidFill>
                  <a:srgbClr val="999999"/>
                </a:solidFill>
              </a:rPr>
              <a:t>&lt;</a:t>
            </a:r>
            <a:r>
              <a:rPr lang="en-GB" altLang="zh-CN" dirty="0" err="1">
                <a:solidFill>
                  <a:srgbClr val="990055"/>
                </a:solidFill>
              </a:rPr>
              <a:t>animateTransform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attributeName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transform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attributeType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XML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type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rotate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from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0 60 70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to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360 60 70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>
                <a:solidFill>
                  <a:srgbClr val="669900"/>
                </a:solidFill>
              </a:rPr>
              <a:t>dur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10s</a:t>
            </a:r>
            <a:r>
              <a:rPr lang="en-GB" altLang="zh-CN" dirty="0">
                <a:solidFill>
                  <a:srgbClr val="999999"/>
                </a:solidFill>
              </a:rPr>
              <a:t>"</a:t>
            </a:r>
            <a:r>
              <a:rPr lang="en-GB" altLang="zh-CN" dirty="0">
                <a:solidFill>
                  <a:srgbClr val="990055"/>
                </a:solidFill>
              </a:rPr>
              <a:t> </a:t>
            </a:r>
            <a:r>
              <a:rPr lang="en-GB" altLang="zh-CN" dirty="0" err="1">
                <a:solidFill>
                  <a:srgbClr val="669900"/>
                </a:solidFill>
              </a:rPr>
              <a:t>repeatCount</a:t>
            </a:r>
            <a:r>
              <a:rPr lang="en-GB" altLang="zh-CN" dirty="0">
                <a:solidFill>
                  <a:srgbClr val="999999"/>
                </a:solidFill>
              </a:rPr>
              <a:t>="</a:t>
            </a:r>
            <a:r>
              <a:rPr lang="en-GB" altLang="zh-CN" dirty="0">
                <a:solidFill>
                  <a:srgbClr val="0077AA"/>
                </a:solidFill>
              </a:rPr>
              <a:t>indefinite</a:t>
            </a:r>
            <a:r>
              <a:rPr lang="en-GB" altLang="zh-CN" dirty="0">
                <a:solidFill>
                  <a:srgbClr val="999999"/>
                </a:solidFill>
              </a:rPr>
              <a:t>"/&gt;</a:t>
            </a:r>
            <a:r>
              <a:rPr lang="en-GB" altLang="zh-CN" dirty="0"/>
              <a:t> </a:t>
            </a:r>
          </a:p>
          <a:p>
            <a:r>
              <a:rPr lang="en-GB" altLang="zh-CN" dirty="0">
                <a:solidFill>
                  <a:srgbClr val="999999"/>
                </a:solidFill>
              </a:rPr>
              <a:t>&lt;/</a:t>
            </a:r>
            <a:r>
              <a:rPr lang="en-GB" altLang="zh-CN" dirty="0">
                <a:solidFill>
                  <a:srgbClr val="990055"/>
                </a:solidFill>
              </a:rPr>
              <a:t>polygon</a:t>
            </a:r>
            <a:r>
              <a:rPr lang="en-GB" altLang="zh-CN" dirty="0">
                <a:solidFill>
                  <a:srgbClr val="999999"/>
                </a:solidFill>
              </a:rPr>
              <a:t>&gt;</a:t>
            </a:r>
            <a:r>
              <a:rPr lang="en-GB" altLang="zh-CN" dirty="0"/>
              <a:t> </a:t>
            </a:r>
          </a:p>
          <a:p>
            <a:r>
              <a:rPr lang="en-GB" altLang="zh-CN" dirty="0">
                <a:solidFill>
                  <a:srgbClr val="999999"/>
                </a:solidFill>
              </a:rPr>
              <a:t>&lt;/</a:t>
            </a:r>
            <a:r>
              <a:rPr lang="en-GB" altLang="zh-CN" dirty="0" err="1">
                <a:solidFill>
                  <a:srgbClr val="990055"/>
                </a:solidFill>
              </a:rPr>
              <a:t>svg</a:t>
            </a:r>
            <a:r>
              <a:rPr lang="en-GB" altLang="zh-CN" dirty="0">
                <a:solidFill>
                  <a:srgbClr val="999999"/>
                </a:solidFill>
              </a:rPr>
              <a:t>&gt;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0935264" y="2337439"/>
            <a:ext cx="1344954" cy="2360918"/>
            <a:chOff x="10935264" y="2337439"/>
            <a:chExt cx="1344954" cy="2360918"/>
          </a:xfrm>
        </p:grpSpPr>
        <p:sp>
          <p:nvSpPr>
            <p:cNvPr id="14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78"/>
            <p:cNvSpPr txBox="1"/>
            <p:nvPr/>
          </p:nvSpPr>
          <p:spPr>
            <a:xfrm>
              <a:off x="11496335" y="2358612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绘制红旗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6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18" name="圆角矩形 17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添加动画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256737" cy="2360918"/>
            <a:chOff x="10935264" y="2337439"/>
            <a:chExt cx="1256737" cy="2360918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859784" y="2619354"/>
            <a:ext cx="7892733" cy="1200329"/>
            <a:chOff x="3104286" y="2156580"/>
            <a:chExt cx="6994368" cy="1200329"/>
          </a:xfrm>
        </p:grpSpPr>
        <p:sp>
          <p:nvSpPr>
            <p:cNvPr id="9" name="矩形 8"/>
            <p:cNvSpPr/>
            <p:nvPr/>
          </p:nvSpPr>
          <p:spPr>
            <a:xfrm>
              <a:off x="3104286" y="2525912"/>
              <a:ext cx="6994367" cy="830997"/>
            </a:xfrm>
            <a:prstGeom prst="rect">
              <a:avLst/>
            </a:prstGeom>
            <a:ln>
              <a:solidFill>
                <a:srgbClr val="FFC62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US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&lt;path d="M 20 230 Q 40 205, 50 230 T 90230"/&gt;</a:t>
              </a:r>
              <a:endParaRPr lang="en-GB" altLang="zh-CN" sz="24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74048" y="2156580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HTML5</a:t>
              </a:r>
              <a:endParaRPr kumimoji="1"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3760" y="3270804"/>
            <a:ext cx="1876339" cy="728425"/>
            <a:chOff x="2282170" y="3686573"/>
            <a:chExt cx="1375903" cy="720436"/>
          </a:xfrm>
        </p:grpSpPr>
        <p:sp>
          <p:nvSpPr>
            <p:cNvPr id="22" name="圆角矩形 21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59785" y="716268"/>
            <a:ext cx="789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path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</a:t>
            </a:r>
            <a:r>
              <a:rPr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SVG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中最常见的形状。你可以用</a:t>
            </a:r>
            <a:r>
              <a:rPr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path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元素绘制矩形、圆形、椭圆、折线形、多边形，以及一些其他的形状，例如贝塞尔曲线、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次曲线等曲线。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042531" y="4968817"/>
            <a:ext cx="78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一个点集数列以及其它关于如何绘制路径的信息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(data)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2531" y="4266468"/>
            <a:ext cx="883365" cy="523975"/>
            <a:chOff x="2286473" y="3686573"/>
            <a:chExt cx="1371600" cy="720436"/>
          </a:xfrm>
        </p:grpSpPr>
        <p:sp>
          <p:nvSpPr>
            <p:cNvPr id="30" name="圆角矩形 2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509347" y="3814969"/>
              <a:ext cx="937639" cy="50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</a:t>
              </a: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sp>
        <p:nvSpPr>
          <p:cNvPr id="34" name="TextBox 78"/>
          <p:cNvSpPr txBox="1"/>
          <p:nvPr/>
        </p:nvSpPr>
        <p:spPr>
          <a:xfrm>
            <a:off x="11491128" y="2551837"/>
            <a:ext cx="783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热气球</a:t>
            </a:r>
            <a:endParaRPr lang="en-US" sz="3600" b="1" dirty="0">
              <a:solidFill>
                <a:srgbClr val="F0EEF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77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3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sp>
        <p:nvSpPr>
          <p:cNvPr id="7" name="任意形状 6"/>
          <p:cNvSpPr/>
          <p:nvPr/>
        </p:nvSpPr>
        <p:spPr>
          <a:xfrm>
            <a:off x="1867437" y="1468169"/>
            <a:ext cx="8049295" cy="693864"/>
          </a:xfrm>
          <a:custGeom>
            <a:avLst/>
            <a:gdLst>
              <a:gd name="connsiteX0" fmla="*/ 0 w 8049295"/>
              <a:gd name="connsiteY0" fmla="*/ 360631 h 693864"/>
              <a:gd name="connsiteX1" fmla="*/ 2125014 w 8049295"/>
              <a:gd name="connsiteY1" fmla="*/ 682603 h 693864"/>
              <a:gd name="connsiteX2" fmla="*/ 4262907 w 8049295"/>
              <a:gd name="connsiteY2" fmla="*/ 23 h 693864"/>
              <a:gd name="connsiteX3" fmla="*/ 6362163 w 8049295"/>
              <a:gd name="connsiteY3" fmla="*/ 656845 h 693864"/>
              <a:gd name="connsiteX4" fmla="*/ 8049295 w 8049295"/>
              <a:gd name="connsiteY4" fmla="*/ 528056 h 69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295" h="693864">
                <a:moveTo>
                  <a:pt x="0" y="360631"/>
                </a:moveTo>
                <a:cubicBezTo>
                  <a:pt x="707265" y="551667"/>
                  <a:pt x="1414530" y="742704"/>
                  <a:pt x="2125014" y="682603"/>
                </a:cubicBezTo>
                <a:cubicBezTo>
                  <a:pt x="2835499" y="622502"/>
                  <a:pt x="3556716" y="4316"/>
                  <a:pt x="4262907" y="23"/>
                </a:cubicBezTo>
                <a:cubicBezTo>
                  <a:pt x="4969098" y="-4270"/>
                  <a:pt x="5731098" y="568840"/>
                  <a:pt x="6362163" y="656845"/>
                </a:cubicBezTo>
                <a:cubicBezTo>
                  <a:pt x="6993228" y="744851"/>
                  <a:pt x="7682247" y="592450"/>
                  <a:pt x="8049295" y="528056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689699" y="1205059"/>
            <a:ext cx="820067" cy="3318236"/>
            <a:chOff x="3635060" y="765898"/>
            <a:chExt cx="820067" cy="3318236"/>
          </a:xfrm>
        </p:grpSpPr>
        <p:grpSp>
          <p:nvGrpSpPr>
            <p:cNvPr id="96" name="组合 95"/>
            <p:cNvGrpSpPr/>
            <p:nvPr/>
          </p:nvGrpSpPr>
          <p:grpSpPr>
            <a:xfrm>
              <a:off x="3635060" y="1132222"/>
              <a:ext cx="820067" cy="2951912"/>
              <a:chOff x="608268" y="438250"/>
              <a:chExt cx="1114002" cy="2951912"/>
            </a:xfrm>
          </p:grpSpPr>
          <p:grpSp>
            <p:nvGrpSpPr>
              <p:cNvPr id="97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100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101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98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99" name="TextBox 18"/>
              <p:cNvSpPr txBox="1"/>
              <p:nvPr/>
            </p:nvSpPr>
            <p:spPr>
              <a:xfrm>
                <a:off x="802415" y="1143393"/>
                <a:ext cx="77945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C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u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r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3982339" y="1077946"/>
              <a:ext cx="125506" cy="125506"/>
              <a:chOff x="1743635" y="3697941"/>
              <a:chExt cx="125506" cy="125506"/>
            </a:xfrm>
          </p:grpSpPr>
          <p:sp>
            <p:nvSpPr>
              <p:cNvPr id="148" name="椭圆 147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71" name="五角星 70"/>
            <p:cNvSpPr/>
            <p:nvPr/>
          </p:nvSpPr>
          <p:spPr>
            <a:xfrm>
              <a:off x="3814050" y="765898"/>
              <a:ext cx="506112" cy="536348"/>
            </a:xfrm>
            <a:prstGeom prst="star5">
              <a:avLst>
                <a:gd name="adj" fmla="val 28444"/>
                <a:gd name="hf" fmla="val 105146"/>
                <a:gd name="vf" fmla="val 110557"/>
              </a:avLst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58371" y="1770211"/>
            <a:ext cx="820067" cy="2842307"/>
            <a:chOff x="725771" y="1097506"/>
            <a:chExt cx="820067" cy="2842307"/>
          </a:xfrm>
        </p:grpSpPr>
        <p:grpSp>
          <p:nvGrpSpPr>
            <p:cNvPr id="84" name="组合 83"/>
            <p:cNvGrpSpPr/>
            <p:nvPr/>
          </p:nvGrpSpPr>
          <p:grpSpPr>
            <a:xfrm>
              <a:off x="725771" y="1140699"/>
              <a:ext cx="820067" cy="2799114"/>
              <a:chOff x="608268" y="438250"/>
              <a:chExt cx="1114002" cy="2799114"/>
            </a:xfrm>
          </p:grpSpPr>
          <p:grpSp>
            <p:nvGrpSpPr>
              <p:cNvPr id="86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88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4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89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85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87" name="TextBox 18"/>
              <p:cNvSpPr txBox="1"/>
              <p:nvPr/>
            </p:nvSpPr>
            <p:spPr>
              <a:xfrm>
                <a:off x="775541" y="1198627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M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1073050" y="1097506"/>
              <a:ext cx="125506" cy="125506"/>
              <a:chOff x="1743635" y="3697941"/>
              <a:chExt cx="125506" cy="125506"/>
            </a:xfrm>
          </p:grpSpPr>
          <p:sp>
            <p:nvSpPr>
              <p:cNvPr id="145" name="椭圆 144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E43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574036" y="2081840"/>
            <a:ext cx="820067" cy="2861868"/>
            <a:chOff x="2237259" y="2748373"/>
            <a:chExt cx="820067" cy="2861868"/>
          </a:xfrm>
        </p:grpSpPr>
        <p:grpSp>
          <p:nvGrpSpPr>
            <p:cNvPr id="90" name="组合 89"/>
            <p:cNvGrpSpPr/>
            <p:nvPr/>
          </p:nvGrpSpPr>
          <p:grpSpPr>
            <a:xfrm>
              <a:off x="2237259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91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94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C6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95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92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93" name="TextBox 18"/>
              <p:cNvSpPr txBox="1"/>
              <p:nvPr/>
            </p:nvSpPr>
            <p:spPr>
              <a:xfrm>
                <a:off x="775541" y="1263008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</a:t>
                </a:r>
              </a:p>
              <a:p>
                <a:pPr algn="ctr"/>
                <a:r>
                  <a:rPr lang="en-US" altLang="zh-CN" sz="2000" b="1" dirty="0" err="1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endParaRPr lang="en-US" altLang="zh-CN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e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2584538" y="2748373"/>
              <a:ext cx="125506" cy="125506"/>
              <a:chOff x="1743635" y="3697941"/>
              <a:chExt cx="125506" cy="125506"/>
            </a:xfrm>
          </p:grpSpPr>
          <p:sp>
            <p:nvSpPr>
              <p:cNvPr id="157" name="椭圆 156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FC6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804807" y="2046476"/>
            <a:ext cx="820067" cy="2861868"/>
            <a:chOff x="5032860" y="2748373"/>
            <a:chExt cx="820067" cy="2861868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032860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103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106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107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4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05" name="TextBox 18"/>
              <p:cNvSpPr txBox="1"/>
              <p:nvPr/>
            </p:nvSpPr>
            <p:spPr>
              <a:xfrm>
                <a:off x="768444" y="1404568"/>
                <a:ext cx="77945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r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5380139" y="2748373"/>
              <a:ext cx="125506" cy="125506"/>
              <a:chOff x="1743635" y="3697941"/>
              <a:chExt cx="125506" cy="125506"/>
            </a:xfrm>
          </p:grpSpPr>
          <p:sp>
            <p:nvSpPr>
              <p:cNvPr id="160" name="椭圆 159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232780" y="4716058"/>
            <a:ext cx="133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移动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3299839" y="5040893"/>
            <a:ext cx="144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绘制直线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5422301" y="4520596"/>
            <a:ext cx="143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绘制曲线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7525587" y="4963039"/>
            <a:ext cx="144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绘制弧形</a:t>
            </a: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29" y="122010"/>
            <a:ext cx="14097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34303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42530" y="1339939"/>
            <a:ext cx="78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一个点集数列以及其它关于如何绘制路径的信息。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2531" y="625562"/>
            <a:ext cx="883365" cy="523975"/>
            <a:chOff x="2286473" y="3686573"/>
            <a:chExt cx="1371600" cy="720436"/>
          </a:xfrm>
        </p:grpSpPr>
        <p:sp>
          <p:nvSpPr>
            <p:cNvPr id="30" name="圆角矩形 2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509347" y="3814969"/>
              <a:ext cx="937639" cy="50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49698" y="1940341"/>
            <a:ext cx="687784" cy="407965"/>
            <a:chOff x="2286473" y="3686573"/>
            <a:chExt cx="1371600" cy="720436"/>
          </a:xfrm>
          <a:solidFill>
            <a:srgbClr val="4472C4"/>
          </a:solidFill>
        </p:grpSpPr>
        <p:sp>
          <p:nvSpPr>
            <p:cNvPr id="26" name="圆角矩形 25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3453" y="3720684"/>
              <a:ext cx="937639" cy="6522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M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044348" y="2482787"/>
            <a:ext cx="789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表示移动。比如，”</a:t>
            </a:r>
            <a:r>
              <a:rPr lang="en-GB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 10 10“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表示移动到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(10,10)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。点集数列中，一段字符结束后，解析器就会去读下一段命令。每一个命令都有两种表示方式。如下：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98935" y="3660930"/>
            <a:ext cx="1983556" cy="943470"/>
            <a:chOff x="4999943" y="3847219"/>
            <a:chExt cx="1983556" cy="943470"/>
          </a:xfrm>
        </p:grpSpPr>
        <p:sp>
          <p:nvSpPr>
            <p:cNvPr id="4" name="矩形 3"/>
            <p:cNvSpPr/>
            <p:nvPr/>
          </p:nvSpPr>
          <p:spPr>
            <a:xfrm>
              <a:off x="4999943" y="3847219"/>
              <a:ext cx="5581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 </a:t>
              </a:r>
              <a:endParaRPr lang="zh-CN" altLang="en-US" sz="2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006355" y="4329024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 </a:t>
              </a:r>
              <a:endParaRPr lang="zh-CN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65135" y="3847219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绝对定位 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465135" y="4329024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相对位移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49698" y="4632741"/>
            <a:ext cx="687784" cy="407965"/>
            <a:chOff x="2286473" y="3686573"/>
            <a:chExt cx="1371600" cy="720436"/>
          </a:xfrm>
          <a:solidFill>
            <a:srgbClr val="4472C4"/>
          </a:solidFill>
        </p:grpSpPr>
        <p:sp>
          <p:nvSpPr>
            <p:cNvPr id="35" name="圆角矩形 34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503453" y="3720684"/>
              <a:ext cx="937639" cy="6522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L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044348" y="5175187"/>
            <a:ext cx="789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表示</a:t>
            </a:r>
            <a:r>
              <a:rPr lang="zh-CN" alt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画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直线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LineTo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后面跟一次位置参数，结果是和上一个位置用直线连接起来。类似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也有大小写之分，小写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表示相对位移。如：</a:t>
            </a:r>
            <a:r>
              <a:rPr lang="en-GB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 10 10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80115" y="6464632"/>
            <a:ext cx="8557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注：除了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Z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参数之外，所有的参数都有大小写之分，大写表示绝对定位；小写表示相对位移。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43760" y="3270804"/>
            <a:ext cx="1876339" cy="728425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436671" y="3856582"/>
            <a:ext cx="820067" cy="2842307"/>
            <a:chOff x="725771" y="1097506"/>
            <a:chExt cx="820067" cy="2842307"/>
          </a:xfrm>
        </p:grpSpPr>
        <p:grpSp>
          <p:nvGrpSpPr>
            <p:cNvPr id="44" name="组合 43"/>
            <p:cNvGrpSpPr/>
            <p:nvPr/>
          </p:nvGrpSpPr>
          <p:grpSpPr>
            <a:xfrm>
              <a:off x="725771" y="1140699"/>
              <a:ext cx="820067" cy="2799114"/>
              <a:chOff x="608268" y="438250"/>
              <a:chExt cx="1114002" cy="2799114"/>
            </a:xfrm>
          </p:grpSpPr>
          <p:grpSp>
            <p:nvGrpSpPr>
              <p:cNvPr id="48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51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4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2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49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0" name="TextBox 18"/>
              <p:cNvSpPr txBox="1"/>
              <p:nvPr/>
            </p:nvSpPr>
            <p:spPr>
              <a:xfrm>
                <a:off x="775541" y="1198627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M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073050" y="1097506"/>
              <a:ext cx="125506" cy="125506"/>
              <a:chOff x="1743635" y="3697941"/>
              <a:chExt cx="125506" cy="12550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E43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350819" y="3842268"/>
            <a:ext cx="820067" cy="2861868"/>
            <a:chOff x="2237259" y="2748373"/>
            <a:chExt cx="820067" cy="2861868"/>
          </a:xfrm>
        </p:grpSpPr>
        <p:grpSp>
          <p:nvGrpSpPr>
            <p:cNvPr id="54" name="组合 53"/>
            <p:cNvGrpSpPr/>
            <p:nvPr/>
          </p:nvGrpSpPr>
          <p:grpSpPr>
            <a:xfrm>
              <a:off x="2237259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58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61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C6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2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59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0" name="TextBox 18"/>
              <p:cNvSpPr txBox="1"/>
              <p:nvPr/>
            </p:nvSpPr>
            <p:spPr>
              <a:xfrm>
                <a:off x="775541" y="1193380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</a:t>
                </a:r>
              </a:p>
              <a:p>
                <a:pPr algn="ctr"/>
                <a:r>
                  <a:rPr lang="en-US" altLang="zh-CN" sz="2000" b="1" dirty="0" err="1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endParaRPr lang="en-US" altLang="zh-CN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e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84538" y="2748373"/>
              <a:ext cx="125506" cy="125506"/>
              <a:chOff x="1743635" y="3697941"/>
              <a:chExt cx="125506" cy="125506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FC6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64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6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42530" y="1339939"/>
            <a:ext cx="78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一个点集数列以及其它关于如何绘制路径的信息。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2531" y="625562"/>
            <a:ext cx="883365" cy="523975"/>
            <a:chOff x="2286473" y="3686573"/>
            <a:chExt cx="1371600" cy="720436"/>
          </a:xfrm>
        </p:grpSpPr>
        <p:sp>
          <p:nvSpPr>
            <p:cNvPr id="30" name="圆角矩形 2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509347" y="3814969"/>
              <a:ext cx="937639" cy="50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42528" y="2154624"/>
            <a:ext cx="7892733" cy="1002600"/>
            <a:chOff x="3042528" y="2154624"/>
            <a:chExt cx="7892733" cy="1002600"/>
          </a:xfrm>
        </p:grpSpPr>
        <p:grpSp>
          <p:nvGrpSpPr>
            <p:cNvPr id="25" name="组合 24"/>
            <p:cNvGrpSpPr/>
            <p:nvPr/>
          </p:nvGrpSpPr>
          <p:grpSpPr>
            <a:xfrm>
              <a:off x="3047879" y="2154624"/>
              <a:ext cx="687784" cy="407964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503453" y="3720684"/>
                <a:ext cx="937639" cy="65221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H</a:t>
                </a:r>
                <a:endPara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042528" y="2695559"/>
              <a:ext cx="789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表示水平移动，绘制水平线。后面接一个距离，比如</a:t>
              </a: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2527" y="3523766"/>
            <a:ext cx="7892733" cy="1004116"/>
            <a:chOff x="3042527" y="3523766"/>
            <a:chExt cx="7892733" cy="1004116"/>
          </a:xfrm>
        </p:grpSpPr>
        <p:grpSp>
          <p:nvGrpSpPr>
            <p:cNvPr id="34" name="组合 33"/>
            <p:cNvGrpSpPr/>
            <p:nvPr/>
          </p:nvGrpSpPr>
          <p:grpSpPr>
            <a:xfrm>
              <a:off x="3047879" y="3523766"/>
              <a:ext cx="687784" cy="407964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5" name="圆角矩形 34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503453" y="3720684"/>
                <a:ext cx="937639" cy="65221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V</a:t>
                </a:r>
                <a:endPara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3042527" y="4066217"/>
              <a:ext cx="789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表示垂直移动，绘制垂直线。同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H</a:t>
              </a:r>
              <a:r>
                <a:rPr lang="zh-CN" altLang="en-GB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42527" y="6483329"/>
            <a:ext cx="7892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注：除了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Z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参数之外，所有的参数都有大小写之分，大写表示绝对定位；小写表示相对位移。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43760" y="3270804"/>
            <a:ext cx="1876339" cy="728425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42527" y="4831317"/>
            <a:ext cx="7892733" cy="1333472"/>
            <a:chOff x="3042527" y="4742966"/>
            <a:chExt cx="7892733" cy="1333472"/>
          </a:xfrm>
        </p:grpSpPr>
        <p:grpSp>
          <p:nvGrpSpPr>
            <p:cNvPr id="42" name="组合 41"/>
            <p:cNvGrpSpPr/>
            <p:nvPr/>
          </p:nvGrpSpPr>
          <p:grpSpPr>
            <a:xfrm>
              <a:off x="3047879" y="4742966"/>
              <a:ext cx="687784" cy="407964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43" name="圆角矩形 4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503453" y="3720684"/>
                <a:ext cx="937639" cy="65221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Z</a:t>
                </a:r>
                <a:endPara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3042527" y="5245441"/>
              <a:ext cx="7892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表示闭合曲线，它会连接一条直线到点集的起点。（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Z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不区分大小写）</a:t>
              </a: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36671" y="3856582"/>
            <a:ext cx="820067" cy="2842307"/>
            <a:chOff x="725771" y="1097506"/>
            <a:chExt cx="820067" cy="2842307"/>
          </a:xfrm>
        </p:grpSpPr>
        <p:grpSp>
          <p:nvGrpSpPr>
            <p:cNvPr id="58" name="组合 57"/>
            <p:cNvGrpSpPr/>
            <p:nvPr/>
          </p:nvGrpSpPr>
          <p:grpSpPr>
            <a:xfrm>
              <a:off x="725771" y="1140699"/>
              <a:ext cx="820067" cy="2799114"/>
              <a:chOff x="608268" y="438250"/>
              <a:chExt cx="1114002" cy="2799114"/>
            </a:xfrm>
          </p:grpSpPr>
          <p:grpSp>
            <p:nvGrpSpPr>
              <p:cNvPr id="62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65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4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6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63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4" name="TextBox 18"/>
              <p:cNvSpPr txBox="1"/>
              <p:nvPr/>
            </p:nvSpPr>
            <p:spPr>
              <a:xfrm>
                <a:off x="775541" y="1198627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M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073050" y="1097506"/>
              <a:ext cx="125506" cy="125506"/>
              <a:chOff x="1743635" y="3697941"/>
              <a:chExt cx="125506" cy="12550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E43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350819" y="3842268"/>
            <a:ext cx="820067" cy="2861868"/>
            <a:chOff x="2237259" y="2748373"/>
            <a:chExt cx="820067" cy="2861868"/>
          </a:xfrm>
        </p:grpSpPr>
        <p:grpSp>
          <p:nvGrpSpPr>
            <p:cNvPr id="68" name="组合 67"/>
            <p:cNvGrpSpPr/>
            <p:nvPr/>
          </p:nvGrpSpPr>
          <p:grpSpPr>
            <a:xfrm>
              <a:off x="2237259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72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75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C6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76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73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4" name="TextBox 18"/>
              <p:cNvSpPr txBox="1"/>
              <p:nvPr/>
            </p:nvSpPr>
            <p:spPr>
              <a:xfrm>
                <a:off x="775541" y="1193380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</a:t>
                </a:r>
              </a:p>
              <a:p>
                <a:pPr algn="ctr"/>
                <a:r>
                  <a:rPr lang="en-US" altLang="zh-CN" sz="2000" b="1" dirty="0" err="1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endParaRPr lang="en-US" altLang="zh-CN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e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2584538" y="2748373"/>
              <a:ext cx="125506" cy="125506"/>
              <a:chOff x="1743635" y="3697941"/>
              <a:chExt cx="125506" cy="12550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FC6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78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53316" y="1279866"/>
            <a:ext cx="78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利用以上规则，我们可以利用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path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绘制一个矩形。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2531" y="625562"/>
            <a:ext cx="883365" cy="523975"/>
            <a:chOff x="2286473" y="3686573"/>
            <a:chExt cx="1371600" cy="720436"/>
          </a:xfrm>
        </p:grpSpPr>
        <p:sp>
          <p:nvSpPr>
            <p:cNvPr id="30" name="圆角矩形 2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509347" y="3814969"/>
              <a:ext cx="937639" cy="50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d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953315" y="6492193"/>
            <a:ext cx="7892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注：除了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Z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参数之外，所有的参数都有大小写之分，大写表示绝对定位；小写表示相对位移。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016498" y="1748581"/>
            <a:ext cx="7579943" cy="4339650"/>
            <a:chOff x="2962843" y="2611733"/>
            <a:chExt cx="7579943" cy="4339650"/>
          </a:xfrm>
        </p:grpSpPr>
        <p:sp>
          <p:nvSpPr>
            <p:cNvPr id="22" name="矩形 21"/>
            <p:cNvSpPr/>
            <p:nvPr/>
          </p:nvSpPr>
          <p:spPr>
            <a:xfrm>
              <a:off x="2962843" y="2981065"/>
              <a:ext cx="7579941" cy="3970318"/>
            </a:xfrm>
            <a:prstGeom prst="rect">
              <a:avLst/>
            </a:prstGeom>
            <a:ln>
              <a:solidFill>
                <a:srgbClr val="FFC62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&lt;?xml version="1.0" standalone="no"?&gt;</a:t>
              </a:r>
            </a:p>
            <a:p>
              <a:pPr latinLnBrk="1"/>
              <a:endParaRPr lang="en-US" altLang="zh-CN" dirty="0">
                <a:solidFill>
                  <a:srgbClr val="80800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&lt;</a:t>
              </a:r>
              <a:r>
                <a:rPr lang="en-US" altLang="zh-CN" dirty="0" err="1">
                  <a:solidFill>
                    <a:srgbClr val="808000"/>
                  </a:solidFill>
                  <a:latin typeface="Menlo" panose="020B0609030804020204" pitchFamily="49" charset="0"/>
                </a:rPr>
                <a:t>svg</a:t>
              </a:r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width="100px" height="100px" version="1.1" </a:t>
              </a:r>
              <a:r>
                <a:rPr lang="en-US" altLang="zh-CN" dirty="0" err="1">
                  <a:solidFill>
                    <a:srgbClr val="808000"/>
                  </a:solidFill>
                  <a:latin typeface="Menlo" panose="020B0609030804020204" pitchFamily="49" charset="0"/>
                </a:rPr>
                <a:t>xmlns</a:t>
              </a:r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="http://www.w3.org/2000/</a:t>
              </a:r>
              <a:r>
                <a:rPr lang="en-US" altLang="zh-CN" dirty="0" err="1">
                  <a:solidFill>
                    <a:srgbClr val="808000"/>
                  </a:solidFill>
                  <a:latin typeface="Menlo" panose="020B0609030804020204" pitchFamily="49" charset="0"/>
                </a:rPr>
                <a:t>svg</a:t>
              </a:r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"&gt;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&lt;path d="M10 10 H 90 V 90 H 10 Z"/&gt;</a:t>
              </a:r>
            </a:p>
            <a:p>
              <a:pPr latinLnBrk="1"/>
              <a:endParaRPr lang="en-US" altLang="zh-CN" dirty="0">
                <a:solidFill>
                  <a:srgbClr val="80800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&lt;!-- Points --&gt;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&lt;circle cx="10" cy="10" r="2" fill="red"/&gt;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&lt;circle cx="90" cy="90" r="2" fill="red"/&gt;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&lt;circle cx="90" cy="10" r="2" fill="red"/&gt;</a:t>
              </a: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  &lt;circle cx="10" cy="90" r="2" fill="red"/&gt;</a:t>
              </a:r>
            </a:p>
            <a:p>
              <a:pPr latinLnBrk="1"/>
              <a:endParaRPr lang="en-US" altLang="zh-CN" dirty="0">
                <a:solidFill>
                  <a:srgbClr val="80800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&lt;/</a:t>
              </a:r>
              <a:r>
                <a:rPr lang="en-US" altLang="zh-CN" dirty="0" err="1">
                  <a:solidFill>
                    <a:srgbClr val="808000"/>
                  </a:solidFill>
                  <a:latin typeface="Menlo" panose="020B0609030804020204" pitchFamily="49" charset="0"/>
                </a:rPr>
                <a:t>svg</a:t>
              </a:r>
              <a:r>
                <a:rPr lang="en-US" altLang="zh-CN" dirty="0">
                  <a:solidFill>
                    <a:srgbClr val="808000"/>
                  </a:solidFill>
                  <a:latin typeface="Menlo" panose="020B0609030804020204" pitchFamily="49" charset="0"/>
                </a:rPr>
                <a:t>&gt;</a:t>
              </a:r>
              <a:endParaRPr lang="en-GB" altLang="zh-CN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340420" y="2611733"/>
              <a:ext cx="120236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HTML5</a:t>
              </a:r>
              <a:endParaRPr kumimoji="1"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3760" y="3270804"/>
            <a:ext cx="1876339" cy="728425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436671" y="3856582"/>
            <a:ext cx="820067" cy="2842307"/>
            <a:chOff x="725771" y="1097506"/>
            <a:chExt cx="820067" cy="2842307"/>
          </a:xfrm>
        </p:grpSpPr>
        <p:grpSp>
          <p:nvGrpSpPr>
            <p:cNvPr id="44" name="组合 43"/>
            <p:cNvGrpSpPr/>
            <p:nvPr/>
          </p:nvGrpSpPr>
          <p:grpSpPr>
            <a:xfrm>
              <a:off x="725771" y="1140699"/>
              <a:ext cx="820067" cy="2799114"/>
              <a:chOff x="608268" y="438250"/>
              <a:chExt cx="1114002" cy="2799114"/>
            </a:xfrm>
          </p:grpSpPr>
          <p:grpSp>
            <p:nvGrpSpPr>
              <p:cNvPr id="48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51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4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2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49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0" name="TextBox 18"/>
              <p:cNvSpPr txBox="1"/>
              <p:nvPr/>
            </p:nvSpPr>
            <p:spPr>
              <a:xfrm>
                <a:off x="775541" y="1198627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M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073050" y="1097506"/>
              <a:ext cx="125506" cy="125506"/>
              <a:chOff x="1743635" y="3697941"/>
              <a:chExt cx="125506" cy="12550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E43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350819" y="3842268"/>
            <a:ext cx="820067" cy="2861868"/>
            <a:chOff x="2237259" y="2748373"/>
            <a:chExt cx="820067" cy="2861868"/>
          </a:xfrm>
        </p:grpSpPr>
        <p:grpSp>
          <p:nvGrpSpPr>
            <p:cNvPr id="54" name="组合 53"/>
            <p:cNvGrpSpPr/>
            <p:nvPr/>
          </p:nvGrpSpPr>
          <p:grpSpPr>
            <a:xfrm>
              <a:off x="2237259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58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61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C6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2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59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0" name="TextBox 18"/>
              <p:cNvSpPr txBox="1"/>
              <p:nvPr/>
            </p:nvSpPr>
            <p:spPr>
              <a:xfrm>
                <a:off x="775541" y="1193380"/>
                <a:ext cx="7794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</a:t>
                </a:r>
              </a:p>
              <a:p>
                <a:pPr algn="ctr"/>
                <a:r>
                  <a:rPr lang="en-US" altLang="zh-CN" sz="2000" b="1" dirty="0" err="1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endParaRPr lang="en-US" altLang="zh-CN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e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84538" y="2748373"/>
              <a:ext cx="125506" cy="125506"/>
              <a:chOff x="1743635" y="3697941"/>
              <a:chExt cx="125506" cy="125506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FFC6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64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6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28" name="Picture 2" descr="三次贝塞尔曲线的控制点等参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34" y="1989272"/>
            <a:ext cx="4952541" cy="266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/>
          <p:cNvGrpSpPr/>
          <p:nvPr/>
        </p:nvGrpSpPr>
        <p:grpSpPr>
          <a:xfrm>
            <a:off x="3053082" y="229064"/>
            <a:ext cx="7892733" cy="1741259"/>
            <a:chOff x="3042528" y="2154629"/>
            <a:chExt cx="7892733" cy="1741259"/>
          </a:xfrm>
        </p:grpSpPr>
        <p:grpSp>
          <p:nvGrpSpPr>
            <p:cNvPr id="31" name="组合 30"/>
            <p:cNvGrpSpPr/>
            <p:nvPr/>
          </p:nvGrpSpPr>
          <p:grpSpPr>
            <a:xfrm>
              <a:off x="3047879" y="2154629"/>
              <a:ext cx="687784" cy="407965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03453" y="3720684"/>
                <a:ext cx="937639" cy="6522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C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3042528" y="2695559"/>
              <a:ext cx="7892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C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表示三次贝塞尔曲线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，三次贝塞尔曲线需要定义一个点和两个控制点，所以用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C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命令创建三次贝塞尔曲线，需要设置三组坐标参数：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36" name="圆角矩形 35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3081" y="4698357"/>
            <a:ext cx="7882183" cy="830997"/>
            <a:chOff x="3053081" y="4682398"/>
            <a:chExt cx="7882183" cy="830997"/>
          </a:xfrm>
        </p:grpSpPr>
        <p:sp>
          <p:nvSpPr>
            <p:cNvPr id="3" name="矩形 2"/>
            <p:cNvSpPr/>
            <p:nvPr/>
          </p:nvSpPr>
          <p:spPr>
            <a:xfrm>
              <a:off x="3053082" y="5051730"/>
              <a:ext cx="7882182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C x1 y1, x2 y2, x y (or c dx1 dy1, dx2 dy2, dx dy)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53081" y="4682398"/>
              <a:ext cx="111251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874829" y="3522861"/>
            <a:ext cx="820067" cy="3323597"/>
            <a:chOff x="3635060" y="765898"/>
            <a:chExt cx="820067" cy="3323597"/>
          </a:xfrm>
        </p:grpSpPr>
        <p:grpSp>
          <p:nvGrpSpPr>
            <p:cNvPr id="41" name="组合 40"/>
            <p:cNvGrpSpPr/>
            <p:nvPr/>
          </p:nvGrpSpPr>
          <p:grpSpPr>
            <a:xfrm>
              <a:off x="3635060" y="1132222"/>
              <a:ext cx="820067" cy="2957273"/>
              <a:chOff x="608268" y="438250"/>
              <a:chExt cx="1114002" cy="2957273"/>
            </a:xfrm>
          </p:grpSpPr>
          <p:grpSp>
            <p:nvGrpSpPr>
              <p:cNvPr id="46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49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0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47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8" name="TextBox 18"/>
              <p:cNvSpPr txBox="1"/>
              <p:nvPr/>
            </p:nvSpPr>
            <p:spPr>
              <a:xfrm>
                <a:off x="798017" y="1148754"/>
                <a:ext cx="77945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C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u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r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982339" y="1077946"/>
              <a:ext cx="125506" cy="125506"/>
              <a:chOff x="1743635" y="3697941"/>
              <a:chExt cx="125506" cy="125506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43" name="五角星 42"/>
            <p:cNvSpPr/>
            <p:nvPr/>
          </p:nvSpPr>
          <p:spPr>
            <a:xfrm>
              <a:off x="3814050" y="765898"/>
              <a:ext cx="506112" cy="536348"/>
            </a:xfrm>
            <a:prstGeom prst="star5">
              <a:avLst>
                <a:gd name="adj" fmla="val 28444"/>
                <a:gd name="hf" fmla="val 105146"/>
                <a:gd name="vf" fmla="val 110557"/>
              </a:avLst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52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54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20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78"/>
            <p:cNvSpPr txBox="1"/>
            <p:nvPr/>
          </p:nvSpPr>
          <p:spPr>
            <a:xfrm>
              <a:off x="11491128" y="3009207"/>
              <a:ext cx="7838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V</a:t>
              </a:r>
            </a:p>
            <a:p>
              <a:pPr algn="ctr"/>
              <a:r>
                <a:rPr lang="en-US" altLang="zh-CN" sz="24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G</a:t>
              </a:r>
            </a:p>
          </p:txBody>
        </p:sp>
        <p:pic>
          <p:nvPicPr>
            <p:cNvPr id="22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2025" y="530665"/>
            <a:ext cx="9928607" cy="1508496"/>
            <a:chOff x="774176" y="425424"/>
            <a:chExt cx="9928607" cy="1508496"/>
          </a:xfrm>
        </p:grpSpPr>
        <p:grpSp>
          <p:nvGrpSpPr>
            <p:cNvPr id="165" name="组合 164"/>
            <p:cNvGrpSpPr/>
            <p:nvPr/>
          </p:nvGrpSpPr>
          <p:grpSpPr>
            <a:xfrm>
              <a:off x="778479" y="887089"/>
              <a:ext cx="9924304" cy="1046831"/>
              <a:chOff x="2290775" y="651164"/>
              <a:chExt cx="7606146" cy="692728"/>
            </a:xfrm>
          </p:grpSpPr>
          <p:sp>
            <p:nvSpPr>
              <p:cNvPr id="166" name="圆角矩形 165"/>
              <p:cNvSpPr/>
              <p:nvPr/>
            </p:nvSpPr>
            <p:spPr>
              <a:xfrm>
                <a:off x="2290775" y="651164"/>
                <a:ext cx="7606146" cy="6927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315861" y="812862"/>
                <a:ext cx="7581060" cy="305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GB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HTML5——SVG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控件，制作一个五星红旗升旗的动画。</a:t>
                </a:r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774176" y="425424"/>
              <a:ext cx="6375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2.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 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SVG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动画制作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——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升旗、热气球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806909" y="887089"/>
              <a:ext cx="988381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EC66623-0291-FD9C-6042-EC36426D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00" y="2382082"/>
            <a:ext cx="50419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53082" y="229064"/>
            <a:ext cx="7892733" cy="2110590"/>
            <a:chOff x="3042528" y="2154629"/>
            <a:chExt cx="7892733" cy="2110590"/>
          </a:xfrm>
        </p:grpSpPr>
        <p:grpSp>
          <p:nvGrpSpPr>
            <p:cNvPr id="31" name="组合 30"/>
            <p:cNvGrpSpPr/>
            <p:nvPr/>
          </p:nvGrpSpPr>
          <p:grpSpPr>
            <a:xfrm>
              <a:off x="3047879" y="2154629"/>
              <a:ext cx="687784" cy="407965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03453" y="3720684"/>
                <a:ext cx="937639" cy="6522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S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3042528" y="2695559"/>
              <a:ext cx="78927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你可以将若干个贝塞尔曲线连起来，从而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创建出一条很长的平滑曲线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。通常情况下，一个点某一侧的控制点是它另一侧的控制点的对称（以保持斜率不变）。这样，你可以使用一个简写的贝塞尔曲线命令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</a:t>
              </a:r>
              <a:r>
                <a:rPr lang="zh-CN" altLang="en-GB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如下所示：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3081" y="4698357"/>
            <a:ext cx="7882183" cy="830997"/>
            <a:chOff x="3053081" y="4682398"/>
            <a:chExt cx="7882183" cy="830997"/>
          </a:xfrm>
        </p:grpSpPr>
        <p:sp>
          <p:nvSpPr>
            <p:cNvPr id="3" name="矩形 2"/>
            <p:cNvSpPr/>
            <p:nvPr/>
          </p:nvSpPr>
          <p:spPr>
            <a:xfrm>
              <a:off x="3053082" y="5051730"/>
              <a:ext cx="7882182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S x2 y2, x y (or s dx2 dy2, dx </a:t>
              </a:r>
              <a:r>
                <a:rPr lang="en-GB" altLang="zh-CN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dy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53081" y="4682398"/>
              <a:ext cx="111251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50051" y="2472619"/>
            <a:ext cx="5000761" cy="2245729"/>
            <a:chOff x="5371181" y="2122832"/>
            <a:chExt cx="5000761" cy="2245729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81" y="2122832"/>
              <a:ext cx="2413000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7958942" y="2809139"/>
              <a:ext cx="2413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rgbClr val="333333"/>
                  </a:solidFill>
                  <a:latin typeface="Arial" panose="020B0604020202020204" pitchFamily="34" charset="0"/>
                </a:rPr>
                <a:t>S</a:t>
              </a:r>
              <a:r>
                <a:rPr lang="zh-CN" altLang="en-US" dirty="0">
                  <a:solidFill>
                    <a:srgbClr val="333333"/>
                  </a:solidFill>
                  <a:latin typeface="Arial" panose="020B0604020202020204" pitchFamily="34" charset="0"/>
                </a:rPr>
                <a:t>指令会自动补出一个对称的控制点（蓝线部分）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00900" y="3999229"/>
              <a:ext cx="75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(x2,y2)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49269" y="2791592"/>
              <a:ext cx="75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</a:t>
              </a:r>
              <a:r>
                <a:rPr kumimoji="1" lang="en-US" altLang="zh-CN" dirty="0" err="1"/>
                <a:t>x,y</a:t>
              </a:r>
              <a:r>
                <a:rPr kumimoji="1" lang="en-US" altLang="zh-CN" dirty="0"/>
                <a:t>)</a:t>
              </a:r>
              <a:endParaRPr kumimoji="1"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65403" y="30226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46900" y="30226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40" name="圆角矩形 39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74829" y="3522861"/>
            <a:ext cx="820067" cy="3323597"/>
            <a:chOff x="3635060" y="765898"/>
            <a:chExt cx="820067" cy="3323597"/>
          </a:xfrm>
        </p:grpSpPr>
        <p:grpSp>
          <p:nvGrpSpPr>
            <p:cNvPr id="54" name="组合 53"/>
            <p:cNvGrpSpPr/>
            <p:nvPr/>
          </p:nvGrpSpPr>
          <p:grpSpPr>
            <a:xfrm>
              <a:off x="3635060" y="1132222"/>
              <a:ext cx="820067" cy="2957273"/>
              <a:chOff x="608268" y="438250"/>
              <a:chExt cx="1114002" cy="2957273"/>
            </a:xfrm>
          </p:grpSpPr>
          <p:grpSp>
            <p:nvGrpSpPr>
              <p:cNvPr id="59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62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3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60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1" name="TextBox 18"/>
              <p:cNvSpPr txBox="1"/>
              <p:nvPr/>
            </p:nvSpPr>
            <p:spPr>
              <a:xfrm>
                <a:off x="798017" y="1148754"/>
                <a:ext cx="77945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C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u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r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982339" y="1077946"/>
              <a:ext cx="125506" cy="125506"/>
              <a:chOff x="1743635" y="3697941"/>
              <a:chExt cx="125506" cy="12550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56" name="五角星 55"/>
            <p:cNvSpPr/>
            <p:nvPr/>
          </p:nvSpPr>
          <p:spPr>
            <a:xfrm>
              <a:off x="3814050" y="765898"/>
              <a:ext cx="506112" cy="536348"/>
            </a:xfrm>
            <a:prstGeom prst="star5">
              <a:avLst>
                <a:gd name="adj" fmla="val 28444"/>
                <a:gd name="hf" fmla="val 105146"/>
                <a:gd name="vf" fmla="val 110557"/>
              </a:avLst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65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7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53082" y="229064"/>
            <a:ext cx="7892733" cy="1741259"/>
            <a:chOff x="3042528" y="2154629"/>
            <a:chExt cx="7892733" cy="1741259"/>
          </a:xfrm>
        </p:grpSpPr>
        <p:grpSp>
          <p:nvGrpSpPr>
            <p:cNvPr id="31" name="组合 30"/>
            <p:cNvGrpSpPr/>
            <p:nvPr/>
          </p:nvGrpSpPr>
          <p:grpSpPr>
            <a:xfrm>
              <a:off x="3047879" y="2154629"/>
              <a:ext cx="687784" cy="407965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03453" y="3720684"/>
                <a:ext cx="937639" cy="6522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Q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3042528" y="2695559"/>
              <a:ext cx="7892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另一种可用的贝塞尔曲线是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二次贝塞尔曲线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Q</a:t>
              </a:r>
              <a:r>
                <a:rPr lang="zh-CN" altLang="en-GB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它比三次贝塞尔曲线简单，只需要一个控制点，用来确定起点和终点的曲线斜率。因此它需要两组参数，控制点和终点坐标。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3081" y="4698357"/>
            <a:ext cx="7882183" cy="830997"/>
            <a:chOff x="3053081" y="4682398"/>
            <a:chExt cx="7882183" cy="830997"/>
          </a:xfrm>
        </p:grpSpPr>
        <p:sp>
          <p:nvSpPr>
            <p:cNvPr id="3" name="矩形 2"/>
            <p:cNvSpPr/>
            <p:nvPr/>
          </p:nvSpPr>
          <p:spPr>
            <a:xfrm>
              <a:off x="3053082" y="5051730"/>
              <a:ext cx="7882182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Q x1 y1, x y (or q dx1 dy1, dx </a:t>
              </a:r>
              <a:r>
                <a:rPr lang="en-GB" altLang="zh-CN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dy</a:t>
              </a:r>
              <a:r>
                <a:rPr lang="en-GB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53081" y="4682398"/>
              <a:ext cx="111251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211416"/>
            <a:ext cx="2413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24" name="圆角矩形 23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74829" y="3522861"/>
            <a:ext cx="820067" cy="3323597"/>
            <a:chOff x="3635060" y="765898"/>
            <a:chExt cx="820067" cy="3323597"/>
          </a:xfrm>
        </p:grpSpPr>
        <p:grpSp>
          <p:nvGrpSpPr>
            <p:cNvPr id="47" name="组合 46"/>
            <p:cNvGrpSpPr/>
            <p:nvPr/>
          </p:nvGrpSpPr>
          <p:grpSpPr>
            <a:xfrm>
              <a:off x="3635060" y="1132222"/>
              <a:ext cx="820067" cy="2957273"/>
              <a:chOff x="608268" y="438250"/>
              <a:chExt cx="1114002" cy="2957273"/>
            </a:xfrm>
          </p:grpSpPr>
          <p:grpSp>
            <p:nvGrpSpPr>
              <p:cNvPr id="52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55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6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53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4" name="TextBox 18"/>
              <p:cNvSpPr txBox="1"/>
              <p:nvPr/>
            </p:nvSpPr>
            <p:spPr>
              <a:xfrm>
                <a:off x="798017" y="1148754"/>
                <a:ext cx="77945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C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u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r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982339" y="1077946"/>
              <a:ext cx="125506" cy="125506"/>
              <a:chOff x="1743635" y="3697941"/>
              <a:chExt cx="125506" cy="125506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49" name="五角星 48"/>
            <p:cNvSpPr/>
            <p:nvPr/>
          </p:nvSpPr>
          <p:spPr>
            <a:xfrm>
              <a:off x="3814050" y="765898"/>
              <a:ext cx="506112" cy="536348"/>
            </a:xfrm>
            <a:prstGeom prst="star5">
              <a:avLst>
                <a:gd name="adj" fmla="val 28444"/>
                <a:gd name="hf" fmla="val 105146"/>
                <a:gd name="vf" fmla="val 110557"/>
              </a:avLst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58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987041" y="229064"/>
            <a:ext cx="7892733" cy="2027545"/>
            <a:chOff x="2976487" y="2154629"/>
            <a:chExt cx="7892733" cy="2027545"/>
          </a:xfrm>
        </p:grpSpPr>
        <p:grpSp>
          <p:nvGrpSpPr>
            <p:cNvPr id="31" name="组合 30"/>
            <p:cNvGrpSpPr/>
            <p:nvPr/>
          </p:nvGrpSpPr>
          <p:grpSpPr>
            <a:xfrm>
              <a:off x="3047879" y="2154629"/>
              <a:ext cx="687784" cy="407965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03453" y="3720684"/>
                <a:ext cx="937639" cy="6522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T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76487" y="2704846"/>
              <a:ext cx="78927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就像三次贝塞尔曲线有一个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命令，二次贝塞尔曲线有一个差不多的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命令，可以通过更简短的参数，延长二次贝塞尔曲线。</a:t>
              </a:r>
            </a:p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和之前一样，快捷命令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会通过前一个控制点，推断出一个新的控制点。这意味着，在你的第一个控制点后面，可以只定义终点，就创建出一个相当复杂的曲线。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87041" y="4801159"/>
            <a:ext cx="7882183" cy="738664"/>
            <a:chOff x="3053081" y="4682398"/>
            <a:chExt cx="7882183" cy="738664"/>
          </a:xfrm>
        </p:grpSpPr>
        <p:sp>
          <p:nvSpPr>
            <p:cNvPr id="3" name="矩形 2"/>
            <p:cNvSpPr/>
            <p:nvPr/>
          </p:nvSpPr>
          <p:spPr>
            <a:xfrm>
              <a:off x="3053082" y="5051730"/>
              <a:ext cx="788218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 x y (or t dx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dy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53081" y="4682398"/>
              <a:ext cx="111251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81" y="2433541"/>
            <a:ext cx="2413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83018" y="5783108"/>
            <a:ext cx="8014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需要注意的是，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命令前面必须是一个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Q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命令，或者是另一个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命令，才能达到这种效果。如果</a:t>
            </a: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单独使用，那么控制点就会被认为和终点是同一个点，所以画出来的将是一条直线。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25" name="圆角矩形 24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74829" y="3522861"/>
            <a:ext cx="820067" cy="3323597"/>
            <a:chOff x="3635060" y="765898"/>
            <a:chExt cx="820067" cy="3323597"/>
          </a:xfrm>
        </p:grpSpPr>
        <p:grpSp>
          <p:nvGrpSpPr>
            <p:cNvPr id="48" name="组合 47"/>
            <p:cNvGrpSpPr/>
            <p:nvPr/>
          </p:nvGrpSpPr>
          <p:grpSpPr>
            <a:xfrm>
              <a:off x="3635060" y="1132222"/>
              <a:ext cx="820067" cy="2957273"/>
              <a:chOff x="608268" y="438250"/>
              <a:chExt cx="1114002" cy="2957273"/>
            </a:xfrm>
          </p:grpSpPr>
          <p:grpSp>
            <p:nvGrpSpPr>
              <p:cNvPr id="53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56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7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54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798017" y="1148754"/>
                <a:ext cx="77945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rgbClr val="A6A6A6"/>
                    </a:solidFill>
                    <a:latin typeface="Tw Cen MT" panose="020B0602020104020603" pitchFamily="34" charset="0"/>
                    <a:ea typeface="PingFang SC" panose="020B0400000000000000" pitchFamily="34" charset="-122"/>
                  </a:defRPr>
                </a:lvl1pPr>
              </a:lstStyle>
              <a:p>
                <a:r>
                  <a:rPr lang="en-US" altLang="zh-CN" dirty="0">
                    <a:latin typeface="PingFang SC" panose="020B0400000000000000" pitchFamily="34" charset="-122"/>
                  </a:rPr>
                  <a:t>C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u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r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v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e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t</a:t>
                </a:r>
              </a:p>
              <a:p>
                <a:r>
                  <a:rPr lang="en-US" altLang="zh-CN" dirty="0">
                    <a:latin typeface="PingFang SC" panose="020B0400000000000000" pitchFamily="34" charset="-122"/>
                  </a:rPr>
                  <a:t>o</a:t>
                </a:r>
                <a:endParaRPr lang="zh-CN" altLang="en-US" dirty="0">
                  <a:latin typeface="PingFang SC" panose="020B0400000000000000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982339" y="1077946"/>
              <a:ext cx="125506" cy="125506"/>
              <a:chOff x="1743635" y="3697941"/>
              <a:chExt cx="125506" cy="12550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50" name="五角星 49"/>
            <p:cNvSpPr/>
            <p:nvPr/>
          </p:nvSpPr>
          <p:spPr>
            <a:xfrm>
              <a:off x="3814050" y="765898"/>
              <a:ext cx="506112" cy="536348"/>
            </a:xfrm>
            <a:prstGeom prst="star5">
              <a:avLst>
                <a:gd name="adj" fmla="val 28444"/>
                <a:gd name="hf" fmla="val 105146"/>
                <a:gd name="vf" fmla="val 110557"/>
              </a:avLst>
            </a:pr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59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1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987041" y="229064"/>
            <a:ext cx="7892733" cy="1750546"/>
            <a:chOff x="2976487" y="2154629"/>
            <a:chExt cx="7892733" cy="1750546"/>
          </a:xfrm>
        </p:grpSpPr>
        <p:grpSp>
          <p:nvGrpSpPr>
            <p:cNvPr id="31" name="组合 30"/>
            <p:cNvGrpSpPr/>
            <p:nvPr/>
          </p:nvGrpSpPr>
          <p:grpSpPr>
            <a:xfrm>
              <a:off x="3047879" y="2154629"/>
              <a:ext cx="687784" cy="407965"/>
              <a:chOff x="2286473" y="3686573"/>
              <a:chExt cx="1371600" cy="720436"/>
            </a:xfrm>
            <a:solidFill>
              <a:srgbClr val="4472C4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2286473" y="3686573"/>
                <a:ext cx="1371600" cy="72043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03453" y="3720684"/>
                <a:ext cx="937639" cy="6522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A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76487" y="2704846"/>
              <a:ext cx="7892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命令可以产生弧形。参数比较多，解释如下：</a:t>
              </a:r>
            </a:p>
            <a:p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rx,ry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椭圆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x</a:t>
              </a:r>
              <a:r>
                <a:rPr lang="zh-CN" alt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、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y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轴半径，如果</a:t>
              </a:r>
              <a:r>
                <a:rPr lang="en-US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=</a:t>
              </a:r>
              <a:r>
                <a:rPr lang="en-US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ry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，则是圆。</a:t>
              </a:r>
            </a:p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x-axis-rotation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表示沿着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轴旋转的角度，单位为度。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参数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可以用下图表示关系，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个椭圆分别可以产生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种不同的弧形。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87041" y="4801159"/>
            <a:ext cx="7882183" cy="1015663"/>
            <a:chOff x="3053081" y="4682398"/>
            <a:chExt cx="7882183" cy="1015663"/>
          </a:xfrm>
        </p:grpSpPr>
        <p:sp>
          <p:nvSpPr>
            <p:cNvPr id="3" name="矩形 2"/>
            <p:cNvSpPr/>
            <p:nvPr/>
          </p:nvSpPr>
          <p:spPr>
            <a:xfrm>
              <a:off x="3053082" y="5051730"/>
              <a:ext cx="7882182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ry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x-axis-rotation large-arc-flag sweep-flag x y</a:t>
              </a:r>
            </a:p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a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ry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x-axis-rotation large-arc-flag sweep-flag dx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dy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53081" y="4682398"/>
              <a:ext cx="111251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33" y="2087423"/>
            <a:ext cx="2679297" cy="2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23" name="圆角矩形 22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987040" y="6041968"/>
            <a:ext cx="7882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large-arc-flag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决定画小弧（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）还是画大弧（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sweep-flag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决定弧是顺时针方向（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）还是逆时针方向（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891373" y="3645737"/>
            <a:ext cx="820067" cy="2861868"/>
            <a:chOff x="5032860" y="2748373"/>
            <a:chExt cx="820067" cy="2861868"/>
          </a:xfrm>
        </p:grpSpPr>
        <p:grpSp>
          <p:nvGrpSpPr>
            <p:cNvPr id="56" name="组合 55"/>
            <p:cNvGrpSpPr/>
            <p:nvPr/>
          </p:nvGrpSpPr>
          <p:grpSpPr>
            <a:xfrm>
              <a:off x="5032860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60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63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4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61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2" name="TextBox 18"/>
              <p:cNvSpPr txBox="1"/>
              <p:nvPr/>
            </p:nvSpPr>
            <p:spPr>
              <a:xfrm>
                <a:off x="768444" y="1404568"/>
                <a:ext cx="77945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r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5380139" y="2748373"/>
              <a:ext cx="125506" cy="125506"/>
              <a:chOff x="1743635" y="3697941"/>
              <a:chExt cx="125506" cy="125506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6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68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23" name="圆角矩形 22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path</a:t>
              </a: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79620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2525107" y="4237227"/>
            <a:ext cx="7579943" cy="2400657"/>
            <a:chOff x="2962843" y="2611733"/>
            <a:chExt cx="7579943" cy="2400657"/>
          </a:xfrm>
        </p:grpSpPr>
        <p:sp>
          <p:nvSpPr>
            <p:cNvPr id="36" name="矩形 35"/>
            <p:cNvSpPr/>
            <p:nvPr/>
          </p:nvSpPr>
          <p:spPr>
            <a:xfrm>
              <a:off x="2962843" y="2981065"/>
              <a:ext cx="7579941" cy="2031325"/>
            </a:xfrm>
            <a:prstGeom prst="rect">
              <a:avLst/>
            </a:prstGeom>
            <a:ln>
              <a:solidFill>
                <a:srgbClr val="FFC62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rgbClr val="708090"/>
                  </a:solidFill>
                </a:rPr>
                <a:t>&lt;?xml version="1.0" standalone="no"?&gt;</a:t>
              </a:r>
              <a:r>
                <a:rPr lang="en-GB" altLang="zh-CN" dirty="0"/>
                <a:t> </a:t>
              </a:r>
            </a:p>
            <a:p>
              <a:r>
                <a:rPr lang="en-GB" altLang="zh-CN" dirty="0">
                  <a:solidFill>
                    <a:srgbClr val="999999"/>
                  </a:solidFill>
                </a:rPr>
                <a:t>&lt;</a:t>
              </a:r>
              <a:r>
                <a:rPr lang="en-GB" altLang="zh-CN" dirty="0" err="1">
                  <a:solidFill>
                    <a:srgbClr val="990055"/>
                  </a:solidFill>
                </a:rPr>
                <a:t>svg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width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320px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height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320px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version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1.1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 err="1">
                  <a:solidFill>
                    <a:srgbClr val="669900"/>
                  </a:solidFill>
                </a:rPr>
                <a:t>xmlns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http://www.w3.org/2000/</a:t>
              </a:r>
              <a:r>
                <a:rPr lang="en-GB" altLang="zh-CN" dirty="0" err="1">
                  <a:solidFill>
                    <a:srgbClr val="0077AA"/>
                  </a:solidFill>
                </a:rPr>
                <a:t>svg</a:t>
              </a:r>
              <a:r>
                <a:rPr lang="en-GB" altLang="zh-CN" dirty="0">
                  <a:solidFill>
                    <a:srgbClr val="999999"/>
                  </a:solidFill>
                </a:rPr>
                <a:t>"&gt;</a:t>
              </a:r>
              <a:r>
                <a:rPr lang="en-GB" altLang="zh-CN" dirty="0"/>
                <a:t> </a:t>
              </a:r>
            </a:p>
            <a:p>
              <a:r>
                <a:rPr lang="en-GB" altLang="zh-CN" dirty="0">
                  <a:solidFill>
                    <a:srgbClr val="999999"/>
                  </a:solidFill>
                </a:rPr>
                <a:t>&lt;</a:t>
              </a:r>
              <a:r>
                <a:rPr lang="en-GB" altLang="zh-CN" dirty="0">
                  <a:solidFill>
                    <a:srgbClr val="990055"/>
                  </a:solidFill>
                </a:rPr>
                <a:t>path </a:t>
              </a:r>
              <a:r>
                <a:rPr lang="en-GB" altLang="zh-CN" dirty="0">
                  <a:solidFill>
                    <a:srgbClr val="669900"/>
                  </a:solidFill>
                </a:rPr>
                <a:t>d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M10 315 L 110 215 A 30 50 0 0 1 162.55 162.45 L 172.55 152.45 A 30 50 -45 0 1 215.1 109.9 L 315 10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stroke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black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fill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green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stroke-width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2</a:t>
              </a:r>
              <a:r>
                <a:rPr lang="en-GB" altLang="zh-CN" dirty="0">
                  <a:solidFill>
                    <a:srgbClr val="999999"/>
                  </a:solidFill>
                </a:rPr>
                <a:t>"</a:t>
              </a:r>
              <a:r>
                <a:rPr lang="en-GB" altLang="zh-CN" dirty="0">
                  <a:solidFill>
                    <a:srgbClr val="990055"/>
                  </a:solidFill>
                </a:rPr>
                <a:t> </a:t>
              </a:r>
              <a:r>
                <a:rPr lang="en-GB" altLang="zh-CN" dirty="0">
                  <a:solidFill>
                    <a:srgbClr val="669900"/>
                  </a:solidFill>
                </a:rPr>
                <a:t>fill-opacity</a:t>
              </a:r>
              <a:r>
                <a:rPr lang="en-GB" altLang="zh-CN" dirty="0">
                  <a:solidFill>
                    <a:srgbClr val="999999"/>
                  </a:solidFill>
                </a:rPr>
                <a:t>="</a:t>
              </a:r>
              <a:r>
                <a:rPr lang="en-GB" altLang="zh-CN" dirty="0">
                  <a:solidFill>
                    <a:srgbClr val="0077AA"/>
                  </a:solidFill>
                </a:rPr>
                <a:t>0.5</a:t>
              </a:r>
              <a:r>
                <a:rPr lang="en-GB" altLang="zh-CN" dirty="0">
                  <a:solidFill>
                    <a:srgbClr val="999999"/>
                  </a:solidFill>
                </a:rPr>
                <a:t>"/&gt;</a:t>
              </a:r>
              <a:r>
                <a:rPr lang="en-GB" altLang="zh-CN" dirty="0"/>
                <a:t> </a:t>
              </a:r>
            </a:p>
            <a:p>
              <a:r>
                <a:rPr lang="en-GB" altLang="zh-CN" dirty="0">
                  <a:solidFill>
                    <a:srgbClr val="999999"/>
                  </a:solidFill>
                </a:rPr>
                <a:t>&lt;/</a:t>
              </a:r>
              <a:r>
                <a:rPr lang="en-GB" altLang="zh-CN" dirty="0" err="1">
                  <a:solidFill>
                    <a:srgbClr val="990055"/>
                  </a:solidFill>
                </a:rPr>
                <a:t>svg</a:t>
              </a:r>
              <a:r>
                <a:rPr lang="en-GB" altLang="zh-CN" dirty="0">
                  <a:solidFill>
                    <a:srgbClr val="999999"/>
                  </a:solidFill>
                </a:rPr>
                <a:t>&gt;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40420" y="2611733"/>
              <a:ext cx="120236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XML</a:t>
              </a:r>
              <a:endParaRPr kumimoji="1"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07211" y="595119"/>
            <a:ext cx="6377577" cy="1015663"/>
            <a:chOff x="3053081" y="4682398"/>
            <a:chExt cx="6377577" cy="1015663"/>
          </a:xfrm>
        </p:grpSpPr>
        <p:sp>
          <p:nvSpPr>
            <p:cNvPr id="39" name="矩形 38"/>
            <p:cNvSpPr/>
            <p:nvPr/>
          </p:nvSpPr>
          <p:spPr>
            <a:xfrm>
              <a:off x="3053082" y="5051730"/>
              <a:ext cx="6377576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ry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x-axis-rotation large-arc-flag sweep-flag x y</a:t>
              </a:r>
            </a:p>
            <a:p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a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rx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ry</a:t>
              </a:r>
              <a:r>
                <a:rPr lang="en-GB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x-axis-rotation large-arc-flag sweep-flag dx </a:t>
              </a:r>
              <a:r>
                <a:rPr lang="en-GB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dy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053081" y="4682398"/>
              <a:ext cx="1282909" cy="36933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  <a:r>
                <a:rPr kumimoji="1" lang="zh-CN" altLang="en-US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命令参数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91373" y="3645737"/>
            <a:ext cx="820067" cy="2861868"/>
            <a:chOff x="5032860" y="2748373"/>
            <a:chExt cx="820067" cy="2861868"/>
          </a:xfrm>
        </p:grpSpPr>
        <p:grpSp>
          <p:nvGrpSpPr>
            <p:cNvPr id="63" name="组合 62"/>
            <p:cNvGrpSpPr/>
            <p:nvPr/>
          </p:nvGrpSpPr>
          <p:grpSpPr>
            <a:xfrm>
              <a:off x="5032860" y="2811127"/>
              <a:ext cx="820067" cy="2799114"/>
              <a:chOff x="608268" y="438250"/>
              <a:chExt cx="1114002" cy="2799114"/>
            </a:xfrm>
          </p:grpSpPr>
          <p:grpSp>
            <p:nvGrpSpPr>
              <p:cNvPr id="67" name="Group 9"/>
              <p:cNvGrpSpPr/>
              <p:nvPr/>
            </p:nvGrpSpPr>
            <p:grpSpPr>
              <a:xfrm>
                <a:off x="608268" y="438250"/>
                <a:ext cx="1114001" cy="1016059"/>
                <a:chOff x="-2925268" y="-4506572"/>
                <a:chExt cx="1722391" cy="2959114"/>
              </a:xfrm>
            </p:grpSpPr>
            <p:sp>
              <p:nvSpPr>
                <p:cNvPr id="70" name="Rectangle: Top Corners Rounded 10"/>
                <p:cNvSpPr/>
                <p:nvPr/>
              </p:nvSpPr>
              <p:spPr>
                <a:xfrm>
                  <a:off x="-2925268" y="-4506572"/>
                  <a:ext cx="1722391" cy="2959114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E4368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71" name="TextBox 12"/>
                <p:cNvSpPr txBox="1"/>
                <p:nvPr/>
              </p:nvSpPr>
              <p:spPr>
                <a:xfrm>
                  <a:off x="-2524500" y="-4506569"/>
                  <a:ext cx="1003951" cy="1703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rgbClr val="E6E7E9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  <a:endParaRPr lang="en-US" sz="4800" b="1" dirty="0">
                    <a:solidFill>
                      <a:srgbClr val="E6E7E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68" name="Freeform: Shape 13"/>
              <p:cNvSpPr/>
              <p:nvPr/>
            </p:nvSpPr>
            <p:spPr>
              <a:xfrm flipV="1">
                <a:off x="608269" y="876448"/>
                <a:ext cx="1114001" cy="236091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9" name="TextBox 18"/>
              <p:cNvSpPr txBox="1"/>
              <p:nvPr/>
            </p:nvSpPr>
            <p:spPr>
              <a:xfrm>
                <a:off x="768444" y="1404568"/>
                <a:ext cx="77945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r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</a:t>
                </a:r>
              </a:p>
              <a:p>
                <a:pPr algn="ctr"/>
                <a:r>
                  <a:rPr lang="en-US" altLang="zh-CN" sz="20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o</a:t>
                </a:r>
                <a:endParaRPr lang="zh-CN" altLang="en-US" sz="2000" b="1" dirty="0">
                  <a:solidFill>
                    <a:srgbClr val="A6A6A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380139" y="2748373"/>
              <a:ext cx="125506" cy="125506"/>
              <a:chOff x="1743635" y="3697941"/>
              <a:chExt cx="125506" cy="125506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743635" y="3697941"/>
                <a:ext cx="125506" cy="125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766632" y="3720938"/>
                <a:ext cx="79513" cy="79513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73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75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110993" y="1069692"/>
            <a:ext cx="7824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&lt;</a:t>
            </a:r>
            <a:r>
              <a:rPr lang="en-GB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animateMotion</a:t>
            </a:r>
            <a:r>
              <a:rPr lang="en-GB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&gt; 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元素定义了一个元素如何沿着运动路径进行移动。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我们可以使用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&lt;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mpath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&gt;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为某对象添加动画，沿着指定路径运动。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3125535" y="2337439"/>
            <a:ext cx="6612934" cy="3785652"/>
            <a:chOff x="2535974" y="1391994"/>
            <a:chExt cx="6612934" cy="3785652"/>
          </a:xfrm>
        </p:grpSpPr>
        <p:grpSp>
          <p:nvGrpSpPr>
            <p:cNvPr id="12" name="组合 11"/>
            <p:cNvGrpSpPr/>
            <p:nvPr/>
          </p:nvGrpSpPr>
          <p:grpSpPr>
            <a:xfrm>
              <a:off x="2535974" y="1761326"/>
              <a:ext cx="6612933" cy="3416320"/>
              <a:chOff x="2535974" y="2049881"/>
              <a:chExt cx="6612933" cy="341632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052907" y="2049881"/>
                <a:ext cx="6096000" cy="3416320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viewBox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0 0 200 100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669900"/>
                    </a:solidFill>
                  </a:rPr>
                  <a:t>xmlns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http://www.w3.org/2000/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"&gt;</a:t>
                </a:r>
                <a:r>
                  <a:rPr lang="en-GB" altLang="zh-CN" dirty="0"/>
                  <a:t> </a:t>
                </a:r>
              </a:p>
              <a:p>
                <a:r>
                  <a:rPr lang="zh-CN" altLang="en-US" dirty="0">
                    <a:solidFill>
                      <a:srgbClr val="999999"/>
                    </a:solidFill>
                  </a:rPr>
                  <a:t>  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path </a:t>
                </a:r>
                <a:r>
                  <a:rPr lang="en-US" altLang="zh-CN" dirty="0">
                    <a:solidFill>
                      <a:srgbClr val="990055"/>
                    </a:solidFill>
                  </a:rPr>
                  <a:t>id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</a:t>
                </a:r>
                <a:r>
                  <a:rPr lang="en-US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US" altLang="zh-CN" dirty="0">
                    <a:solidFill>
                      <a:srgbClr val="0077AA"/>
                    </a:solidFill>
                  </a:rPr>
                  <a:t>trace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none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stroke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lightgrey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M20,50 C20,-50 180,150 180,50 C180-50 20,150 20,50 z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/&gt;</a:t>
                </a:r>
                <a:r>
                  <a:rPr lang="en-GB" altLang="zh-CN" dirty="0"/>
                  <a:t> </a:t>
                </a:r>
              </a:p>
              <a:p>
                <a:r>
                  <a:rPr lang="zh-CN" altLang="en-US" dirty="0">
                    <a:solidFill>
                      <a:srgbClr val="999999"/>
                    </a:solidFill>
                  </a:rPr>
                  <a:t>  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&lt;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circle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r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5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 </a:t>
                </a:r>
                <a:r>
                  <a:rPr lang="en-GB" altLang="zh-CN" dirty="0">
                    <a:solidFill>
                      <a:srgbClr val="669900"/>
                    </a:solidFill>
                  </a:rPr>
                  <a:t>fill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="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red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"&gt;</a:t>
                </a:r>
                <a:r>
                  <a:rPr lang="en-GB" altLang="zh-CN" dirty="0"/>
                  <a:t> </a:t>
                </a:r>
              </a:p>
              <a:p>
                <a:r>
                  <a:rPr lang="zh-CN" altLang="en-US" dirty="0">
                    <a:solidFill>
                      <a:srgbClr val="0077AA"/>
                    </a:solidFill>
                  </a:rPr>
                  <a:t>    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animateMotion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 dur="10s" 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repeatCount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="indefinite"&gt;</a:t>
                </a:r>
              </a:p>
              <a:p>
                <a:r>
                  <a:rPr lang="en-GB" altLang="zh-CN" dirty="0">
                    <a:solidFill>
                      <a:srgbClr val="0077AA"/>
                    </a:solidFill>
                  </a:rPr>
                  <a:t>      &lt;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mpath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 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xmlns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="http://www.w3.org/2000/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" 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xmlns:xlink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="http://www.w3.org/1999/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xlink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" </a:t>
                </a:r>
                <a:r>
                  <a:rPr lang="en-GB" altLang="zh-CN" dirty="0" err="1">
                    <a:solidFill>
                      <a:srgbClr val="0077AA"/>
                    </a:solidFill>
                  </a:rPr>
                  <a:t>xlink:href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="#trace"/&gt;</a:t>
                </a:r>
              </a:p>
              <a:p>
                <a:r>
                  <a:rPr lang="en-GB" altLang="zh-CN" dirty="0">
                    <a:solidFill>
                      <a:srgbClr val="0077AA"/>
                    </a:solidFill>
                  </a:rPr>
                  <a:t>    &lt;/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animateMotion</a:t>
                </a:r>
                <a:r>
                  <a:rPr lang="en-GB" altLang="zh-CN" dirty="0">
                    <a:solidFill>
                      <a:srgbClr val="0077AA"/>
                    </a:solidFill>
                  </a:rPr>
                  <a:t>&gt;</a:t>
                </a:r>
              </a:p>
              <a:p>
                <a:r>
                  <a:rPr lang="zh-CN" altLang="en-US" dirty="0">
                    <a:solidFill>
                      <a:srgbClr val="999999"/>
                    </a:solidFill>
                  </a:rPr>
                  <a:t>   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&lt;/</a:t>
                </a:r>
                <a:r>
                  <a:rPr lang="en-GB" altLang="zh-CN" dirty="0">
                    <a:solidFill>
                      <a:srgbClr val="990055"/>
                    </a:solidFill>
                  </a:rPr>
                  <a:t>circle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&gt;</a:t>
                </a:r>
                <a:r>
                  <a:rPr lang="en-GB" altLang="zh-CN" dirty="0"/>
                  <a:t> </a:t>
                </a:r>
              </a:p>
              <a:p>
                <a:r>
                  <a:rPr lang="en-GB" altLang="zh-CN" dirty="0">
                    <a:solidFill>
                      <a:srgbClr val="999999"/>
                    </a:solidFill>
                  </a:rPr>
                  <a:t>&lt;/</a:t>
                </a:r>
                <a:r>
                  <a:rPr lang="en-GB" altLang="zh-CN" dirty="0" err="1">
                    <a:solidFill>
                      <a:srgbClr val="990055"/>
                    </a:solidFill>
                  </a:rPr>
                  <a:t>svg</a:t>
                </a:r>
                <a:r>
                  <a:rPr lang="en-GB" altLang="zh-CN" dirty="0">
                    <a:solidFill>
                      <a:srgbClr val="999999"/>
                    </a:solidFill>
                  </a:rPr>
                  <a:t>&gt;</a:t>
                </a:r>
                <a:endParaRPr lang="zh-CN" altLang="en-US" dirty="0"/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2535974" y="2677593"/>
                <a:ext cx="568581" cy="2028095"/>
                <a:chOff x="555381" y="438251"/>
                <a:chExt cx="772376" cy="2028095"/>
              </a:xfrm>
            </p:grpSpPr>
            <p:sp>
              <p:nvSpPr>
                <p:cNvPr id="133" name="Freeform: Shape 13"/>
                <p:cNvSpPr/>
                <p:nvPr/>
              </p:nvSpPr>
              <p:spPr>
                <a:xfrm flipV="1">
                  <a:off x="608269" y="839379"/>
                  <a:ext cx="649329" cy="1626967"/>
                </a:xfrm>
                <a:custGeom>
                  <a:avLst/>
                  <a:gdLst>
                    <a:gd name="connsiteX0" fmla="*/ 0 w 1591582"/>
                    <a:gd name="connsiteY0" fmla="*/ 3031986 h 3031986"/>
                    <a:gd name="connsiteX1" fmla="*/ 357641 w 1591582"/>
                    <a:gd name="connsiteY1" fmla="*/ 3031986 h 3031986"/>
                    <a:gd name="connsiteX2" fmla="*/ 795791 w 1591582"/>
                    <a:gd name="connsiteY2" fmla="*/ 2593836 h 3031986"/>
                    <a:gd name="connsiteX3" fmla="*/ 1233941 w 1591582"/>
                    <a:gd name="connsiteY3" fmla="*/ 3031986 h 3031986"/>
                    <a:gd name="connsiteX4" fmla="*/ 1591582 w 1591582"/>
                    <a:gd name="connsiteY4" fmla="*/ 3031986 h 3031986"/>
                    <a:gd name="connsiteX5" fmla="*/ 1591582 w 1591582"/>
                    <a:gd name="connsiteY5" fmla="*/ 314242 h 3031986"/>
                    <a:gd name="connsiteX6" fmla="*/ 1277340 w 1591582"/>
                    <a:gd name="connsiteY6" fmla="*/ 0 h 3031986"/>
                    <a:gd name="connsiteX7" fmla="*/ 314242 w 1591582"/>
                    <a:gd name="connsiteY7" fmla="*/ 0 h 3031986"/>
                    <a:gd name="connsiteX8" fmla="*/ 0 w 1591582"/>
                    <a:gd name="connsiteY8" fmla="*/ 314242 h 303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582" h="3031986">
                      <a:moveTo>
                        <a:pt x="0" y="3031986"/>
                      </a:moveTo>
                      <a:lnTo>
                        <a:pt x="357641" y="3031986"/>
                      </a:lnTo>
                      <a:cubicBezTo>
                        <a:pt x="357641" y="2790002"/>
                        <a:pt x="553807" y="2593836"/>
                        <a:pt x="795791" y="2593836"/>
                      </a:cubicBezTo>
                      <a:cubicBezTo>
                        <a:pt x="1037775" y="2593836"/>
                        <a:pt x="1233941" y="2790002"/>
                        <a:pt x="1233941" y="3031986"/>
                      </a:cubicBezTo>
                      <a:lnTo>
                        <a:pt x="1591582" y="3031986"/>
                      </a:lnTo>
                      <a:lnTo>
                        <a:pt x="1591582" y="314242"/>
                      </a:lnTo>
                      <a:cubicBezTo>
                        <a:pt x="1591582" y="140691"/>
                        <a:pt x="1450891" y="0"/>
                        <a:pt x="1277340" y="0"/>
                      </a:cubicBezTo>
                      <a:lnTo>
                        <a:pt x="314242" y="0"/>
                      </a:lnTo>
                      <a:cubicBezTo>
                        <a:pt x="140691" y="0"/>
                        <a:pt x="0" y="140691"/>
                        <a:pt x="0" y="31424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27000" sx="107000" sy="107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4" name="Group 9"/>
                <p:cNvGrpSpPr/>
                <p:nvPr/>
              </p:nvGrpSpPr>
              <p:grpSpPr>
                <a:xfrm>
                  <a:off x="608269" y="438251"/>
                  <a:ext cx="649329" cy="641030"/>
                  <a:chOff x="-2925268" y="-4506569"/>
                  <a:chExt cx="1003948" cy="1866900"/>
                </a:xfrm>
              </p:grpSpPr>
              <p:sp>
                <p:nvSpPr>
                  <p:cNvPr id="136" name="Rectangle: Top Corners Rounded 10"/>
                  <p:cNvSpPr/>
                  <p:nvPr/>
                </p:nvSpPr>
                <p:spPr>
                  <a:xfrm>
                    <a:off x="-2925268" y="-4506569"/>
                    <a:ext cx="1003948" cy="1866900"/>
                  </a:xfrm>
                  <a:prstGeom prst="round2SameRect">
                    <a:avLst>
                      <a:gd name="adj1" fmla="val 12063"/>
                      <a:gd name="adj2" fmla="val 0"/>
                    </a:avLst>
                  </a:prstGeom>
                  <a:solidFill>
                    <a:srgbClr val="FFC6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TextBox 12"/>
                  <p:cNvSpPr txBox="1"/>
                  <p:nvPr/>
                </p:nvSpPr>
                <p:spPr>
                  <a:xfrm>
                    <a:off x="-2705393" y="-4506569"/>
                    <a:ext cx="564196" cy="17030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dirty="0">
                        <a:solidFill>
                          <a:srgbClr val="E6E7E9"/>
                        </a:solidFill>
                        <a:latin typeface="Tw Cen MT" panose="020B0602020104020603" pitchFamily="34" charset="0"/>
                      </a:rPr>
                      <a:t>1</a:t>
                    </a:r>
                    <a:endParaRPr lang="en-US" sz="4800" b="1" dirty="0">
                      <a:solidFill>
                        <a:srgbClr val="E6E7E9"/>
                      </a:solidFill>
                      <a:latin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135" name="TextBox 18"/>
                <p:cNvSpPr txBox="1"/>
                <p:nvPr/>
              </p:nvSpPr>
              <p:spPr>
                <a:xfrm>
                  <a:off x="555381" y="1191184"/>
                  <a:ext cx="77237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添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加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动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solidFill>
                        <a:srgbClr val="A6A6A6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画</a:t>
                  </a:r>
                  <a:endParaRPr lang="en-US" altLang="zh-CN" sz="1200" b="1" dirty="0">
                    <a:solidFill>
                      <a:srgbClr val="A6A6A6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sp>
          <p:nvSpPr>
            <p:cNvPr id="14" name="文本框 13"/>
            <p:cNvSpPr txBox="1"/>
            <p:nvPr/>
          </p:nvSpPr>
          <p:spPr>
            <a:xfrm>
              <a:off x="8224302" y="1391994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HTML5</a:t>
              </a:r>
              <a:endParaRPr kumimoji="1"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10993" y="177995"/>
            <a:ext cx="2207982" cy="720436"/>
            <a:chOff x="2286472" y="3686573"/>
            <a:chExt cx="2207982" cy="720436"/>
          </a:xfrm>
        </p:grpSpPr>
        <p:sp>
          <p:nvSpPr>
            <p:cNvPr id="23" name="圆角矩形 22"/>
            <p:cNvSpPr/>
            <p:nvPr/>
          </p:nvSpPr>
          <p:spPr>
            <a:xfrm>
              <a:off x="2286472" y="3686573"/>
              <a:ext cx="2207981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86472" y="3862125"/>
              <a:ext cx="2207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b="1" dirty="0" err="1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animateMotion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" y="716268"/>
            <a:ext cx="1409700" cy="18415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27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78"/>
            <p:cNvSpPr txBox="1"/>
            <p:nvPr/>
          </p:nvSpPr>
          <p:spPr>
            <a:xfrm>
              <a:off x="11491128" y="2551837"/>
              <a:ext cx="783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热气球</a:t>
              </a:r>
              <a:endParaRPr lang="en-US" sz="36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9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73376" y="3066201"/>
            <a:ext cx="1876339" cy="728425"/>
            <a:chOff x="2282170" y="3686573"/>
            <a:chExt cx="1375903" cy="720436"/>
          </a:xfrm>
        </p:grpSpPr>
        <p:sp>
          <p:nvSpPr>
            <p:cNvPr id="31" name="圆角矩形 30"/>
            <p:cNvSpPr/>
            <p:nvPr/>
          </p:nvSpPr>
          <p:spPr>
            <a:xfrm>
              <a:off x="2286473" y="3686573"/>
              <a:ext cx="1371600" cy="720436"/>
            </a:xfrm>
            <a:prstGeom prst="roundRect">
              <a:avLst/>
            </a:prstGeom>
            <a:solidFill>
              <a:srgbClr val="80A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82170" y="3862125"/>
              <a:ext cx="1361034" cy="36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添加动画</a:t>
              </a:r>
              <a:endPara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10935264" y="2337439"/>
            <a:ext cx="1339747" cy="2360918"/>
            <a:chOff x="10935264" y="2337439"/>
            <a:chExt cx="1339747" cy="2360918"/>
          </a:xfrm>
        </p:grpSpPr>
        <p:sp>
          <p:nvSpPr>
            <p:cNvPr id="80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E4368"/>
                </a:solidFill>
              </a:endParaRPr>
            </a:p>
          </p:txBody>
        </p:sp>
        <p:sp>
          <p:nvSpPr>
            <p:cNvPr id="81" name="TextBox 78"/>
            <p:cNvSpPr txBox="1"/>
            <p:nvPr/>
          </p:nvSpPr>
          <p:spPr>
            <a:xfrm>
              <a:off x="11491128" y="2582346"/>
              <a:ext cx="783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实验环境</a:t>
              </a:r>
              <a:endParaRPr lang="en-US" sz="28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2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65" name="组合 164"/>
          <p:cNvGrpSpPr/>
          <p:nvPr/>
        </p:nvGrpSpPr>
        <p:grpSpPr>
          <a:xfrm>
            <a:off x="778479" y="887089"/>
            <a:ext cx="9924304" cy="1204905"/>
            <a:chOff x="2290775" y="651164"/>
            <a:chExt cx="7606146" cy="692728"/>
          </a:xfrm>
        </p:grpSpPr>
        <p:sp>
          <p:nvSpPr>
            <p:cNvPr id="166" name="圆角矩形 165"/>
            <p:cNvSpPr/>
            <p:nvPr/>
          </p:nvSpPr>
          <p:spPr>
            <a:xfrm>
              <a:off x="2290775" y="651164"/>
              <a:ext cx="7606146" cy="69272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2315861" y="739438"/>
              <a:ext cx="7581060" cy="300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采用</a:t>
              </a:r>
              <a:r>
                <a:rPr lang="en-US" altLang="zh-CN" sz="2800" dirty="0">
                  <a:solidFill>
                    <a:schemeClr val="bg1"/>
                  </a:solidFill>
                </a:rPr>
                <a:t>Sublime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Text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3</a:t>
              </a:r>
              <a:r>
                <a:rPr lang="zh-CN" altLang="en-US" sz="2800" dirty="0">
                  <a:solidFill>
                    <a:schemeClr val="bg1"/>
                  </a:solidFill>
                </a:rPr>
                <a:t> 与 </a:t>
              </a:r>
              <a:r>
                <a:rPr lang="en-US" altLang="zh-CN" sz="2800" dirty="0">
                  <a:solidFill>
                    <a:schemeClr val="bg1"/>
                  </a:solidFill>
                </a:rPr>
                <a:t>Chrome</a:t>
              </a:r>
              <a:r>
                <a:rPr lang="zh-CN" altLang="en-US" sz="2800" dirty="0">
                  <a:solidFill>
                    <a:schemeClr val="bg1"/>
                  </a:solidFill>
                </a:rPr>
                <a:t>浏览器</a:t>
              </a:r>
            </a:p>
          </p:txBody>
        </p:sp>
      </p:grpSp>
      <p:sp>
        <p:nvSpPr>
          <p:cNvPr id="168" name="文本框 167"/>
          <p:cNvSpPr txBox="1"/>
          <p:nvPr/>
        </p:nvSpPr>
        <p:spPr>
          <a:xfrm>
            <a:off x="774176" y="425424"/>
            <a:ext cx="289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实验环境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667570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Chrome - 维基百科，自由的百科全书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8" y="26675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82446" y="5525070"/>
            <a:ext cx="3752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代码编辑：</a:t>
            </a:r>
            <a:r>
              <a:rPr lang="en-US" altLang="zh-CN" sz="2400" dirty="0"/>
              <a:t>Sublime</a:t>
            </a:r>
            <a:r>
              <a:rPr lang="zh-CN" altLang="en-US" sz="2400" dirty="0"/>
              <a:t> </a:t>
            </a:r>
            <a:r>
              <a:rPr lang="en-US" altLang="zh-CN" sz="2400" dirty="0"/>
              <a:t>Text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758469" y="5525070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测试：</a:t>
            </a:r>
            <a:r>
              <a:rPr lang="en-US" altLang="zh-CN" sz="2400" dirty="0"/>
              <a:t>Chrome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1320" y="1520785"/>
            <a:ext cx="918935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800" dirty="0">
                <a:solidFill>
                  <a:srgbClr val="FF5969"/>
                </a:solidFill>
                <a:latin typeface="Tw Cen MT" panose="020B0602020104020603" pitchFamily="34" charset="0"/>
              </a:rPr>
              <a:t>Canvas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5722" y="3429000"/>
            <a:ext cx="4140553" cy="451824"/>
            <a:chOff x="4679586" y="878988"/>
            <a:chExt cx="1745757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4438403" y="5558206"/>
            <a:ext cx="3599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采用 </a:t>
            </a:r>
            <a:r>
              <a:rPr lang="en-US" altLang="zh-CN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lang="zh-CN" altLang="en-US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r>
              <a:rPr lang="zh-CN" altLang="en-US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绘制</a:t>
            </a:r>
            <a:r>
              <a:rPr lang="en-US" altLang="zh-CN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2D</a:t>
            </a:r>
            <a:r>
              <a:rPr lang="zh-CN" altLang="en-US" sz="24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图形</a:t>
            </a:r>
            <a:endParaRPr lang="zh-CN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9" y="5137184"/>
            <a:ext cx="10718800" cy="10541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935264" y="2337439"/>
            <a:ext cx="1368113" cy="2360918"/>
            <a:chOff x="10935264" y="2337439"/>
            <a:chExt cx="1368113" cy="2360918"/>
          </a:xfrm>
        </p:grpSpPr>
        <p:sp>
          <p:nvSpPr>
            <p:cNvPr id="20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CB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78"/>
            <p:cNvSpPr txBox="1"/>
            <p:nvPr/>
          </p:nvSpPr>
          <p:spPr>
            <a:xfrm>
              <a:off x="11519494" y="2389389"/>
              <a:ext cx="783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C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v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</a:t>
              </a:r>
            </a:p>
          </p:txBody>
        </p:sp>
        <p:pic>
          <p:nvPicPr>
            <p:cNvPr id="22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2025" y="407555"/>
            <a:ext cx="9928607" cy="1631606"/>
            <a:chOff x="774176" y="302314"/>
            <a:chExt cx="9928607" cy="1631606"/>
          </a:xfrm>
        </p:grpSpPr>
        <p:grpSp>
          <p:nvGrpSpPr>
            <p:cNvPr id="165" name="组合 164"/>
            <p:cNvGrpSpPr/>
            <p:nvPr/>
          </p:nvGrpSpPr>
          <p:grpSpPr>
            <a:xfrm>
              <a:off x="778479" y="887089"/>
              <a:ext cx="9924304" cy="1046831"/>
              <a:chOff x="2290775" y="651164"/>
              <a:chExt cx="7606146" cy="692728"/>
            </a:xfrm>
          </p:grpSpPr>
          <p:sp>
            <p:nvSpPr>
              <p:cNvPr id="166" name="圆角矩形 165"/>
              <p:cNvSpPr/>
              <p:nvPr/>
            </p:nvSpPr>
            <p:spPr>
              <a:xfrm>
                <a:off x="2290775" y="651164"/>
                <a:ext cx="7606146" cy="6927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315861" y="812862"/>
                <a:ext cx="7581060" cy="305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774176" y="302314"/>
              <a:ext cx="6375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Canvas</a:t>
              </a:r>
              <a:r>
                <a:rPr kumimoji="1" lang="zh-CN" altLang="en-US" sz="32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简介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806909" y="887089"/>
              <a:ext cx="9883811" cy="0"/>
            </a:xfrm>
            <a:prstGeom prst="line">
              <a:avLst/>
            </a:prstGeom>
            <a:ln w="38100">
              <a:solidFill>
                <a:srgbClr val="4CBDB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734449" y="1146456"/>
            <a:ext cx="1025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的一个新标签，由</a:t>
            </a:r>
            <a:r>
              <a:rPr lang="en" altLang="zh-CN" sz="2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2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设置高度、宽度属性定义出一块可绘制区域（</a:t>
            </a: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画布），可以通过</a:t>
            </a:r>
            <a:r>
              <a:rPr lang="en" altLang="zh-CN" sz="2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2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访问该区域，并通过一套完整的</a:t>
            </a: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绘图函数动态生成图形。如下图，定义一个</a:t>
            </a: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画布：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1D1124-D439-7246-8AA7-1E0151A83C32}"/>
              </a:ext>
            </a:extLst>
          </p:cNvPr>
          <p:cNvGrpSpPr/>
          <p:nvPr/>
        </p:nvGrpSpPr>
        <p:grpSpPr>
          <a:xfrm>
            <a:off x="772025" y="2644169"/>
            <a:ext cx="9440401" cy="1200329"/>
            <a:chOff x="2679594" y="2309448"/>
            <a:chExt cx="6462256" cy="120032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710A2CF-D7E2-9E4A-B320-C4791B04110C}"/>
                </a:ext>
              </a:extLst>
            </p:cNvPr>
            <p:cNvGrpSpPr/>
            <p:nvPr/>
          </p:nvGrpSpPr>
          <p:grpSpPr>
            <a:xfrm>
              <a:off x="2679594" y="2389038"/>
              <a:ext cx="6462255" cy="1120739"/>
              <a:chOff x="2679594" y="2677593"/>
              <a:chExt cx="6462255" cy="1120739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36FBA27-77B3-5440-995F-EC94565111A1}"/>
                  </a:ext>
                </a:extLst>
              </p:cNvPr>
              <p:cNvSpPr/>
              <p:nvPr/>
            </p:nvSpPr>
            <p:spPr>
              <a:xfrm>
                <a:off x="3045849" y="2967335"/>
                <a:ext cx="6096000" cy="830997"/>
              </a:xfrm>
              <a:prstGeom prst="rect">
                <a:avLst/>
              </a:prstGeom>
              <a:ln>
                <a:solidFill>
                  <a:srgbClr val="FFC62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latinLnBrk="1"/>
                <a:r>
                  <a:rPr lang="en-US" altLang="zh-CN" sz="2400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</a:t>
                </a:r>
                <a:r>
                  <a:rPr lang="en-GB" altLang="zh-CN" sz="2400" dirty="0">
                    <a:solidFill>
                      <a:srgbClr val="008000"/>
                    </a:solidFill>
                    <a:latin typeface="Menlo" panose="020B0609030804020204" pitchFamily="49" charset="0"/>
                  </a:rPr>
                  <a:t>canvas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altLang="zh-CN" sz="2400" dirty="0">
                    <a:solidFill>
                      <a:srgbClr val="00008B"/>
                    </a:solidFill>
                    <a:latin typeface="Menlo" panose="020B0609030804020204" pitchFamily="49" charset="0"/>
                  </a:rPr>
                  <a:t>id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 err="1">
                    <a:solidFill>
                      <a:srgbClr val="AA1111"/>
                    </a:solidFill>
                    <a:latin typeface="Menlo" panose="020B0609030804020204" pitchFamily="49" charset="0"/>
                  </a:rPr>
                  <a:t>myCanvas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altLang="zh-CN" sz="2400" dirty="0">
                    <a:solidFill>
                      <a:srgbClr val="00008B"/>
                    </a:solidFill>
                    <a:latin typeface="Menlo" panose="020B0609030804020204" pitchFamily="49" charset="0"/>
                  </a:rPr>
                  <a:t>width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AA1111"/>
                    </a:solidFill>
                    <a:latin typeface="Menlo" panose="020B0609030804020204" pitchFamily="49" charset="0"/>
                  </a:rPr>
                  <a:t>200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altLang="zh-CN" sz="2400" dirty="0">
                    <a:solidFill>
                      <a:srgbClr val="00008B"/>
                    </a:solidFill>
                    <a:latin typeface="Menlo" panose="020B0609030804020204" pitchFamily="49" charset="0"/>
                  </a:rPr>
                  <a:t>height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”</a:t>
                </a:r>
                <a:r>
                  <a:rPr lang="en-US" altLang="zh-CN" sz="2400" dirty="0">
                    <a:solidFill>
                      <a:srgbClr val="AA1111"/>
                    </a:solidFill>
                    <a:latin typeface="Menlo" panose="020B0609030804020204" pitchFamily="49" charset="0"/>
                  </a:rPr>
                  <a:t>2</a:t>
                </a:r>
                <a:r>
                  <a:rPr lang="en-GB" altLang="zh-CN" sz="2400" dirty="0">
                    <a:solidFill>
                      <a:srgbClr val="AA1111"/>
                    </a:solidFill>
                    <a:latin typeface="Menlo" panose="020B0609030804020204" pitchFamily="49" charset="0"/>
                  </a:rPr>
                  <a:t>00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altLang="zh-CN" sz="2400" dirty="0">
                    <a:solidFill>
                      <a:srgbClr val="00008B"/>
                    </a:solidFill>
                    <a:latin typeface="Menlo" panose="020B0609030804020204" pitchFamily="49" charset="0"/>
                  </a:rPr>
                  <a:t>style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AA1111"/>
                    </a:solidFill>
                    <a:latin typeface="Menlo" panose="020B0609030804020204" pitchFamily="49" charset="0"/>
                  </a:rPr>
                  <a:t>border:1px solid #000000;</a:t>
                </a:r>
                <a:r>
                  <a:rPr lang="en-GB" altLang="zh-CN" sz="2400" dirty="0">
                    <a:solidFill>
                      <a:srgbClr val="8B0000"/>
                    </a:solidFill>
                    <a:latin typeface="Menlo" panose="020B0609030804020204" pitchFamily="49" charset="0"/>
                  </a:rPr>
                  <a:t>"</a:t>
                </a:r>
                <a:r>
                  <a:rPr lang="en-GB" altLang="zh-CN" sz="2400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&gt;</a:t>
                </a:r>
                <a:r>
                  <a:rPr lang="en-GB" altLang="zh-CN" sz="24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altLang="zh-CN" sz="2400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&lt;/</a:t>
                </a:r>
                <a:r>
                  <a:rPr lang="en-GB" altLang="zh-CN" sz="2400" dirty="0">
                    <a:solidFill>
                      <a:srgbClr val="008000"/>
                    </a:solidFill>
                    <a:latin typeface="Menlo" panose="020B0609030804020204" pitchFamily="49" charset="0"/>
                  </a:rPr>
                  <a:t>canvas</a:t>
                </a:r>
                <a:r>
                  <a:rPr lang="en-GB" altLang="zh-CN" sz="2400" dirty="0">
                    <a:solidFill>
                      <a:srgbClr val="808000"/>
                    </a:solidFill>
                    <a:latin typeface="Menlo" panose="020B0609030804020204" pitchFamily="49" charset="0"/>
                  </a:rPr>
                  <a:t>&gt;</a:t>
                </a:r>
                <a:endParaRPr lang="en-GB" altLang="zh-CN" sz="2400" dirty="0">
                  <a:solidFill>
                    <a:srgbClr val="000000"/>
                  </a:solidFill>
                  <a:latin typeface="Menlo" panose="020B0609030804020204" pitchFamily="49" charset="0"/>
                </a:endParaRPr>
              </a:p>
            </p:txBody>
          </p:sp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18ACDEA6-BE78-6D47-B356-9689605AA99A}"/>
                  </a:ext>
                </a:extLst>
              </p:cNvPr>
              <p:cNvSpPr txBox="1"/>
              <p:nvPr/>
            </p:nvSpPr>
            <p:spPr>
              <a:xfrm>
                <a:off x="2679594" y="2677593"/>
                <a:ext cx="268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1</a:t>
                </a:r>
                <a:endPara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246CF9-B615-9747-9644-8C6205E5303F}"/>
                </a:ext>
              </a:extLst>
            </p:cNvPr>
            <p:cNvSpPr txBox="1"/>
            <p:nvPr/>
          </p:nvSpPr>
          <p:spPr>
            <a:xfrm>
              <a:off x="8217244" y="2309448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HTML5</a:t>
              </a:r>
              <a:endParaRPr kumimoji="1" lang="zh-CN" alt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F1F2FED-9F45-B04D-91DF-C4339D9D468B}"/>
              </a:ext>
            </a:extLst>
          </p:cNvPr>
          <p:cNvSpPr/>
          <p:nvPr/>
        </p:nvSpPr>
        <p:spPr>
          <a:xfrm>
            <a:off x="738751" y="47344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浏览器支持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A5D6920-95E3-3C43-A4DB-230518E36795}"/>
              </a:ext>
            </a:extLst>
          </p:cNvPr>
          <p:cNvGrpSpPr/>
          <p:nvPr/>
        </p:nvGrpSpPr>
        <p:grpSpPr>
          <a:xfrm>
            <a:off x="2794715" y="2991033"/>
            <a:ext cx="2550017" cy="1757565"/>
            <a:chOff x="2794715" y="2991033"/>
            <a:chExt cx="2550017" cy="17575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C067F70-6199-6149-9FDB-64C9673D9D7D}"/>
                </a:ext>
              </a:extLst>
            </p:cNvPr>
            <p:cNvSpPr/>
            <p:nvPr/>
          </p:nvSpPr>
          <p:spPr>
            <a:xfrm>
              <a:off x="2794715" y="2991033"/>
              <a:ext cx="2550017" cy="437967"/>
            </a:xfrm>
            <a:prstGeom prst="rect">
              <a:avLst/>
            </a:prstGeom>
            <a:noFill/>
            <a:ln w="38100">
              <a:solidFill>
                <a:srgbClr val="FE43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AF5B793-F95F-5342-A4F8-4EC6FD45F903}"/>
                </a:ext>
              </a:extLst>
            </p:cNvPr>
            <p:cNvSpPr/>
            <p:nvPr/>
          </p:nvSpPr>
          <p:spPr>
            <a:xfrm>
              <a:off x="3504505" y="4286933"/>
              <a:ext cx="11304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400" b="1" dirty="0">
                  <a:solidFill>
                    <a:srgbClr val="4472C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</a:t>
              </a:r>
              <a:r>
                <a:rPr lang="zh-CN" altLang="en-US" sz="2400" b="1" dirty="0">
                  <a:solidFill>
                    <a:srgbClr val="4472C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代码</a:t>
              </a:r>
              <a:endParaRPr lang="zh-CN" altLang="en-US" sz="2400" dirty="0"/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604727B-49C6-2142-805D-470F63F86F7A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069724" y="3429000"/>
              <a:ext cx="0" cy="857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0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0935264" y="2337439"/>
            <a:ext cx="1338487" cy="2360918"/>
            <a:chOff x="10935264" y="2337439"/>
            <a:chExt cx="1338487" cy="2360918"/>
          </a:xfrm>
        </p:grpSpPr>
        <p:sp>
          <p:nvSpPr>
            <p:cNvPr id="20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CB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78"/>
            <p:cNvSpPr txBox="1"/>
            <p:nvPr/>
          </p:nvSpPr>
          <p:spPr>
            <a:xfrm>
              <a:off x="11489868" y="2635611"/>
              <a:ext cx="783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绘图过程</a:t>
              </a:r>
              <a:endParaRPr lang="en-US" altLang="zh-CN" sz="2800" b="1" dirty="0">
                <a:solidFill>
                  <a:srgbClr val="F0EEF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2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2025" y="407555"/>
            <a:ext cx="9928607" cy="3137453"/>
            <a:chOff x="774176" y="302314"/>
            <a:chExt cx="9928607" cy="3137453"/>
          </a:xfrm>
        </p:grpSpPr>
        <p:grpSp>
          <p:nvGrpSpPr>
            <p:cNvPr id="165" name="组合 164"/>
            <p:cNvGrpSpPr/>
            <p:nvPr/>
          </p:nvGrpSpPr>
          <p:grpSpPr>
            <a:xfrm>
              <a:off x="778479" y="887089"/>
              <a:ext cx="9924304" cy="2552678"/>
              <a:chOff x="2290775" y="651164"/>
              <a:chExt cx="7606146" cy="1689204"/>
            </a:xfrm>
          </p:grpSpPr>
          <p:sp>
            <p:nvSpPr>
              <p:cNvPr id="166" name="圆角矩形 165"/>
              <p:cNvSpPr/>
              <p:nvPr/>
            </p:nvSpPr>
            <p:spPr>
              <a:xfrm>
                <a:off x="2290775" y="651164"/>
                <a:ext cx="7606146" cy="6927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315861" y="812862"/>
                <a:ext cx="7581060" cy="152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创建画布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获取上下文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保存现场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绘图设置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绘图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恢复现场</a:t>
                </a:r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774176" y="302314"/>
              <a:ext cx="6375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Canvas</a:t>
              </a:r>
              <a:r>
                <a:rPr kumimoji="1" lang="zh-CN" altLang="en-US" sz="3200" dirty="0">
                  <a:solidFill>
                    <a:srgbClr val="4CBDB2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绘图过程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806909" y="887089"/>
              <a:ext cx="9883811" cy="0"/>
            </a:xfrm>
            <a:prstGeom prst="line">
              <a:avLst/>
            </a:prstGeom>
            <a:ln w="38100">
              <a:solidFill>
                <a:srgbClr val="4CBDB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935264" y="2337439"/>
            <a:ext cx="1341898" cy="2360918"/>
            <a:chOff x="10935264" y="2337439"/>
            <a:chExt cx="1341898" cy="2360918"/>
          </a:xfrm>
        </p:grpSpPr>
        <p:sp>
          <p:nvSpPr>
            <p:cNvPr id="4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4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TextBox 78"/>
            <p:cNvSpPr txBox="1"/>
            <p:nvPr/>
          </p:nvSpPr>
          <p:spPr>
            <a:xfrm>
              <a:off x="11493279" y="2955601"/>
              <a:ext cx="7838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坐标系</a:t>
              </a:r>
              <a:endParaRPr lang="en-US" sz="2800" b="1" dirty="0">
                <a:solidFill>
                  <a:srgbClr val="F0EE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7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208142" y="907985"/>
            <a:ext cx="7678388" cy="982980"/>
            <a:chOff x="2316175" y="736254"/>
            <a:chExt cx="7678388" cy="982980"/>
          </a:xfrm>
        </p:grpSpPr>
        <p:sp>
          <p:nvSpPr>
            <p:cNvPr id="15" name="圆角矩形 14"/>
            <p:cNvSpPr/>
            <p:nvPr/>
          </p:nvSpPr>
          <p:spPr>
            <a:xfrm>
              <a:off x="2316175" y="736254"/>
              <a:ext cx="7606030" cy="9829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413503" y="997365"/>
              <a:ext cx="7581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原点位于左上角，</a:t>
              </a:r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轴正方向朝右；</a:t>
              </a:r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轴正方向朝下。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07828" y="322938"/>
            <a:ext cx="275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坐标系</a:t>
            </a:r>
          </a:p>
        </p:txBody>
      </p:sp>
      <p:cxnSp>
        <p:nvCxnSpPr>
          <p:cNvPr id="69" name="直线箭头连接符 68"/>
          <p:cNvCxnSpPr/>
          <p:nvPr/>
        </p:nvCxnSpPr>
        <p:spPr>
          <a:xfrm>
            <a:off x="3759200" y="2614219"/>
            <a:ext cx="4851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3759200" y="2614219"/>
            <a:ext cx="0" cy="3174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2968975" y="2208023"/>
            <a:ext cx="169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(0,0)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184899" y="4643891"/>
            <a:ext cx="169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(100,100)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96939" y="2274127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383639" y="5538027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6184900" y="4605381"/>
            <a:ext cx="104689" cy="1046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/>
          <p:nvPr/>
        </p:nvSpPr>
        <p:spPr>
          <a:xfrm>
            <a:off x="4302" y="0"/>
            <a:ext cx="1218769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en-GB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35264" y="2337439"/>
            <a:ext cx="1341898" cy="2390046"/>
            <a:chOff x="10935264" y="2337439"/>
            <a:chExt cx="1341898" cy="2390046"/>
          </a:xfrm>
        </p:grpSpPr>
        <p:sp>
          <p:nvSpPr>
            <p:cNvPr id="6" name="Freeform: Shape 77"/>
            <p:cNvSpPr/>
            <p:nvPr/>
          </p:nvSpPr>
          <p:spPr>
            <a:xfrm>
              <a:off x="10935264" y="2337439"/>
              <a:ext cx="1256737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472C4"/>
                </a:solidFill>
              </a:endParaRPr>
            </a:p>
          </p:txBody>
        </p:sp>
        <p:sp>
          <p:nvSpPr>
            <p:cNvPr id="7" name="TextBox 78"/>
            <p:cNvSpPr txBox="1"/>
            <p:nvPr/>
          </p:nvSpPr>
          <p:spPr>
            <a:xfrm>
              <a:off x="11493279" y="2419161"/>
              <a:ext cx="783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600" dirty="0" err="1">
                  <a:ln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绘制矩形</a:t>
              </a:r>
              <a:endParaRPr lang="en-US" sz="360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8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841" y="3227416"/>
              <a:ext cx="530600" cy="570716"/>
            </a:xfrm>
            <a:prstGeom prst="rect">
              <a:avLst/>
            </a:prstGeom>
          </p:spPr>
        </p:pic>
      </p:grpSp>
      <p:sp>
        <p:nvSpPr>
          <p:cNvPr id="83" name="文本框 82"/>
          <p:cNvSpPr txBox="1"/>
          <p:nvPr/>
        </p:nvSpPr>
        <p:spPr>
          <a:xfrm>
            <a:off x="460684" y="6522745"/>
            <a:ext cx="1151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提示：你可以在</a:t>
            </a:r>
            <a:r>
              <a:rPr lang="en-GB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HTML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页面中使用多个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&lt;</a:t>
            </a:r>
            <a:r>
              <a:rPr lang="en-GB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canvas&gt;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元素。使用 </a:t>
            </a:r>
            <a:r>
              <a:rPr lang="en-GB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style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属性来添加边框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2399351" y="629521"/>
            <a:ext cx="8535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一个画布在网页中是一个矩形框，通过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&lt;</a:t>
            </a:r>
            <a:r>
              <a:rPr lang="en-GB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canvas&gt;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元素来绘制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</a:p>
          <a:p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311136" y="2813250"/>
            <a:ext cx="853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 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默认情况下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&lt;</a:t>
            </a:r>
            <a:r>
              <a:rPr lang="en-GB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canvas&gt;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元素没有边框和内容。标签通常需要指定一个</a:t>
            </a:r>
            <a:r>
              <a:rPr lang="en-GB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中进行引用）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 </a:t>
            </a:r>
            <a:r>
              <a:rPr lang="en-GB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width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n-GB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height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属性定义的画布的大小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</a:p>
          <a:p>
            <a:endParaRPr lang="zh-CN" altLang="en-US" sz="2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82149" y="3512089"/>
            <a:ext cx="8364898" cy="2932779"/>
            <a:chOff x="3035474" y="4210644"/>
            <a:chExt cx="6096001" cy="2932779"/>
          </a:xfrm>
        </p:grpSpPr>
        <p:sp>
          <p:nvSpPr>
            <p:cNvPr id="81" name="矩形 80"/>
            <p:cNvSpPr/>
            <p:nvPr/>
          </p:nvSpPr>
          <p:spPr>
            <a:xfrm>
              <a:off x="3035474" y="4588878"/>
              <a:ext cx="6096000" cy="2554545"/>
            </a:xfrm>
            <a:prstGeom prst="rect">
              <a:avLst/>
            </a:prstGeom>
            <a:ln>
              <a:solidFill>
                <a:srgbClr val="FE436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atinLnBrk="1"/>
              <a:r>
                <a:rPr lang="en-GB" altLang="zh-CN" sz="20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000" dirty="0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000" dirty="0" err="1">
                  <a:solidFill>
                    <a:srgbClr val="008080"/>
                  </a:solidFill>
                  <a:latin typeface="Menlo" panose="020B0609030804020204" pitchFamily="49" charset="0"/>
                </a:rPr>
                <a:t>document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getElementById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 err="1">
                  <a:solidFill>
                    <a:srgbClr val="AA1111"/>
                  </a:solidFill>
                  <a:latin typeface="Menlo" panose="020B0609030804020204" pitchFamily="49" charset="0"/>
                </a:rPr>
                <a:t>myCanvas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</a:p>
            <a:p>
              <a:pPr latinLnBrk="1"/>
              <a:r>
                <a:rPr lang="en-GB" altLang="zh-CN" sz="20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getContext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AA1111"/>
                  </a:solidFill>
                  <a:latin typeface="Menlo" panose="020B0609030804020204" pitchFamily="49" charset="0"/>
                </a:rPr>
                <a:t>2d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endParaRPr lang="en-US" altLang="zh-CN" sz="2000" dirty="0">
                <a:solidFill>
                  <a:srgbClr val="80808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GB" altLang="zh-CN" sz="2000" dirty="0">
                  <a:solidFill>
                    <a:srgbClr val="008000"/>
                  </a:solidFill>
                  <a:latin typeface="Menlo" panose="020B0609030804020204" pitchFamily="49" charset="0"/>
                </a:rPr>
                <a:t>var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grd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createLinearGradient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200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GB" altLang="zh-CN" sz="2000" dirty="0">
                  <a:solidFill>
                    <a:srgbClr val="AA5500"/>
                  </a:solidFill>
                  <a:latin typeface="Menlo" panose="020B0609030804020204" pitchFamily="49" charset="0"/>
                </a:rPr>
                <a:t>// </a:t>
              </a:r>
              <a:r>
                <a:rPr lang="zh-CN" altLang="en-US" sz="2000" dirty="0">
                  <a:solidFill>
                    <a:srgbClr val="AA5500"/>
                  </a:solidFill>
                  <a:latin typeface="Menlo" panose="020B0609030804020204" pitchFamily="49" charset="0"/>
                </a:rPr>
                <a:t>创建渐变</a:t>
              </a:r>
              <a:r>
                <a:rPr lang="zh-CN" altLang="en-US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endParaRPr lang="en-GB" altLang="zh-CN" sz="2000" dirty="0">
                <a:solidFill>
                  <a:srgbClr val="80808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grd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addColorStop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0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AA1111"/>
                  </a:solidFill>
                  <a:latin typeface="Menlo" panose="020B0609030804020204" pitchFamily="49" charset="0"/>
                </a:rPr>
                <a:t>red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</a:p>
            <a:p>
              <a:pPr latinLnBrk="1"/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grd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addColorStop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dirty="0">
                  <a:solidFill>
                    <a:srgbClr val="800000"/>
                  </a:solidFill>
                  <a:latin typeface="Menlo" panose="020B0609030804020204" pitchFamily="49" charset="0"/>
                </a:rPr>
                <a:t>1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AA1111"/>
                  </a:solidFill>
                  <a:latin typeface="Menlo" panose="020B0609030804020204" pitchFamily="49" charset="0"/>
                </a:rPr>
                <a:t>white</a:t>
              </a:r>
              <a:r>
                <a:rPr lang="en-GB" altLang="zh-CN" sz="20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000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  <a:r>
                <a:rPr lang="en-GB" altLang="zh-CN" sz="2000" dirty="0">
                  <a:solidFill>
                    <a:srgbClr val="AA5500"/>
                  </a:solidFill>
                  <a:latin typeface="Menlo" panose="020B0609030804020204" pitchFamily="49" charset="0"/>
                </a:rPr>
                <a:t>// </a:t>
              </a:r>
              <a:r>
                <a:rPr lang="zh-CN" altLang="en-US" sz="2000" dirty="0">
                  <a:solidFill>
                    <a:srgbClr val="AA5500"/>
                  </a:solidFill>
                  <a:latin typeface="Menlo" panose="020B0609030804020204" pitchFamily="49" charset="0"/>
                </a:rPr>
                <a:t>填充渐变</a:t>
              </a:r>
              <a:r>
                <a:rPr lang="zh-CN" altLang="en-US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endParaRPr lang="en-US" altLang="zh-CN" sz="2000" dirty="0">
                <a:solidFill>
                  <a:srgbClr val="808080"/>
                </a:solidFill>
                <a:latin typeface="Menlo" panose="020B0609030804020204" pitchFamily="49" charset="0"/>
              </a:endParaRPr>
            </a:p>
            <a:p>
              <a:pPr latinLnBrk="1"/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0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fillStyle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000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grd</a:t>
              </a:r>
              <a:r>
                <a:rPr lang="en-GB" altLang="zh-CN" sz="2000" dirty="0">
                  <a:solidFill>
                    <a:srgbClr val="808080"/>
                  </a:solidFill>
                  <a:latin typeface="Menlo" panose="020B0609030804020204" pitchFamily="49" charset="0"/>
                </a:rPr>
                <a:t>; </a:t>
              </a:r>
            </a:p>
            <a:p>
              <a:pPr latinLnBrk="1"/>
              <a:r>
                <a:rPr lang="en-GB" altLang="zh-CN" sz="2000" b="1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ctx</a:t>
              </a:r>
              <a:r>
                <a:rPr lang="en-GB" altLang="zh-CN" sz="2000" b="1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.</a:t>
              </a:r>
              <a:r>
                <a:rPr lang="en-GB" altLang="zh-CN" sz="2000" b="1" dirty="0" err="1">
                  <a:solidFill>
                    <a:srgbClr val="0055AA"/>
                  </a:solidFill>
                  <a:latin typeface="Menlo" panose="020B0609030804020204" pitchFamily="49" charset="0"/>
                </a:rPr>
                <a:t>fillRect</a:t>
              </a:r>
              <a:r>
                <a:rPr lang="en-GB" altLang="zh-CN" sz="2000" b="1" dirty="0">
                  <a:solidFill>
                    <a:srgbClr val="808000"/>
                  </a:solidFill>
                  <a:latin typeface="Menlo" panose="020B0609030804020204" pitchFamily="49" charset="0"/>
                </a:rPr>
                <a:t>(</a:t>
              </a:r>
              <a:r>
                <a:rPr lang="en-GB" altLang="zh-CN" sz="2000" b="1" dirty="0">
                  <a:solidFill>
                    <a:srgbClr val="800000"/>
                  </a:solidFill>
                  <a:latin typeface="Menlo" panose="020B0609030804020204" pitchFamily="49" charset="0"/>
                </a:rPr>
                <a:t>10</a:t>
              </a:r>
              <a:r>
                <a:rPr lang="en-GB" altLang="zh-CN" sz="2000" b="1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b="1" dirty="0">
                  <a:solidFill>
                    <a:srgbClr val="800000"/>
                  </a:solidFill>
                  <a:latin typeface="Menlo" panose="020B0609030804020204" pitchFamily="49" charset="0"/>
                </a:rPr>
                <a:t>10</a:t>
              </a:r>
              <a:r>
                <a:rPr lang="en-GB" altLang="zh-CN" sz="2000" b="1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b="1" dirty="0">
                  <a:solidFill>
                    <a:srgbClr val="800000"/>
                  </a:solidFill>
                  <a:latin typeface="Menlo" panose="020B0609030804020204" pitchFamily="49" charset="0"/>
                </a:rPr>
                <a:t>150</a:t>
              </a:r>
              <a:r>
                <a:rPr lang="en-GB" altLang="zh-CN" sz="2000" b="1" dirty="0">
                  <a:solidFill>
                    <a:srgbClr val="808080"/>
                  </a:solidFill>
                  <a:latin typeface="Menlo" panose="020B0609030804020204" pitchFamily="49" charset="0"/>
                </a:rPr>
                <a:t>,</a:t>
              </a:r>
              <a:r>
                <a:rPr lang="en-GB" altLang="zh-CN" sz="2000" b="1" dirty="0">
                  <a:solidFill>
                    <a:srgbClr val="800000"/>
                  </a:solidFill>
                  <a:latin typeface="Menlo" panose="020B0609030804020204" pitchFamily="49" charset="0"/>
                </a:rPr>
                <a:t>80</a:t>
              </a:r>
              <a:r>
                <a:rPr lang="en-GB" altLang="zh-CN" sz="2000" b="1" dirty="0">
                  <a:solidFill>
                    <a:srgbClr val="808000"/>
                  </a:solidFill>
                  <a:latin typeface="Menlo" panose="020B0609030804020204" pitchFamily="49" charset="0"/>
                </a:rPr>
                <a:t>)</a:t>
              </a:r>
              <a:r>
                <a:rPr lang="en-GB" altLang="zh-CN" sz="2000" b="1" dirty="0">
                  <a:solidFill>
                    <a:srgbClr val="808080"/>
                  </a:solidFill>
                  <a:latin typeface="Menlo" panose="020B0609030804020204" pitchFamily="49" charset="0"/>
                </a:rPr>
                <a:t>;</a:t>
              </a:r>
              <a:r>
                <a:rPr lang="zh-CN" altLang="en-US" sz="2000" b="1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000" b="1" dirty="0">
                  <a:solidFill>
                    <a:srgbClr val="AA5500"/>
                  </a:solidFill>
                  <a:latin typeface="Menlo" panose="020B0609030804020204" pitchFamily="49" charset="0"/>
                </a:rPr>
                <a:t>// </a:t>
              </a:r>
              <a:r>
                <a:rPr lang="zh-CN" altLang="en-GB" sz="2000" b="1" dirty="0">
                  <a:solidFill>
                    <a:srgbClr val="AA5500"/>
                  </a:solidFill>
                  <a:latin typeface="Menlo" panose="020B0609030804020204" pitchFamily="49" charset="0"/>
                </a:rPr>
                <a:t>绘制矩形</a:t>
              </a:r>
              <a:endParaRPr lang="en-GB" altLang="zh-CN" sz="2000" b="1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206869" y="4210644"/>
              <a:ext cx="924606" cy="369332"/>
            </a:xfrm>
            <a:prstGeom prst="rect">
              <a:avLst/>
            </a:prstGeom>
            <a:solidFill>
              <a:srgbClr val="FE436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JS</a:t>
              </a:r>
              <a:endParaRPr kumimoji="1" lang="zh-CN" altLang="en-US" dirty="0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" y="216127"/>
            <a:ext cx="1858390" cy="18460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79306C-19A8-DB43-A599-159DEFFEC310}"/>
              </a:ext>
            </a:extLst>
          </p:cNvPr>
          <p:cNvGrpSpPr/>
          <p:nvPr/>
        </p:nvGrpSpPr>
        <p:grpSpPr>
          <a:xfrm>
            <a:off x="2469141" y="1036308"/>
            <a:ext cx="8688853" cy="1200329"/>
            <a:chOff x="3045849" y="2309448"/>
            <a:chExt cx="6096001" cy="120032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71BC21-95E4-8240-B679-305FF5C6CB5A}"/>
                </a:ext>
              </a:extLst>
            </p:cNvPr>
            <p:cNvSpPr/>
            <p:nvPr/>
          </p:nvSpPr>
          <p:spPr>
            <a:xfrm>
              <a:off x="3045849" y="2678780"/>
              <a:ext cx="6096000" cy="830997"/>
            </a:xfrm>
            <a:prstGeom prst="rect">
              <a:avLst/>
            </a:prstGeom>
            <a:ln>
              <a:solidFill>
                <a:srgbClr val="FFC62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latinLnBrk="1"/>
              <a:r>
                <a:rPr lang="en-US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&lt;</a:t>
              </a:r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canvas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008B"/>
                  </a:solidFill>
                  <a:latin typeface="Menlo" panose="020B0609030804020204" pitchFamily="49" charset="0"/>
                </a:rPr>
                <a:t>id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 err="1">
                  <a:solidFill>
                    <a:srgbClr val="AA1111"/>
                  </a:solidFill>
                  <a:latin typeface="Menlo" panose="020B0609030804020204" pitchFamily="49" charset="0"/>
                </a:rPr>
                <a:t>myCanvas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008B"/>
                  </a:solidFill>
                  <a:latin typeface="Menlo" panose="020B0609030804020204" pitchFamily="49" charset="0"/>
                </a:rPr>
                <a:t>width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200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008B"/>
                  </a:solidFill>
                  <a:latin typeface="Menlo" panose="020B0609030804020204" pitchFamily="49" charset="0"/>
                </a:rPr>
                <a:t>height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”</a:t>
              </a:r>
              <a:r>
                <a:rPr lang="en-US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2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00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00008B"/>
                  </a:solidFill>
                  <a:latin typeface="Menlo" panose="020B0609030804020204" pitchFamily="49" charset="0"/>
                </a:rPr>
                <a:t>style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=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AA1111"/>
                  </a:solidFill>
                  <a:latin typeface="Menlo" panose="020B0609030804020204" pitchFamily="49" charset="0"/>
                </a:rPr>
                <a:t>border:1px solid #000000;</a:t>
              </a:r>
              <a:r>
                <a:rPr lang="en-GB" altLang="zh-CN" sz="2400" dirty="0">
                  <a:solidFill>
                    <a:srgbClr val="8B0000"/>
                  </a:solidFill>
                  <a:latin typeface="Menlo" panose="020B0609030804020204" pitchFamily="49" charset="0"/>
                </a:rPr>
                <a:t>"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&gt;</a:t>
              </a:r>
              <a:r>
                <a:rPr lang="en-GB" altLang="zh-CN" sz="2400" dirty="0">
                  <a:solidFill>
                    <a:srgbClr val="808080"/>
                  </a:solidFill>
                  <a:latin typeface="Menlo" panose="020B0609030804020204" pitchFamily="49" charset="0"/>
                </a:rPr>
                <a:t> 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&lt;/</a:t>
              </a:r>
              <a:r>
                <a:rPr lang="en-GB" altLang="zh-CN" sz="2400" dirty="0">
                  <a:solidFill>
                    <a:srgbClr val="008000"/>
                  </a:solidFill>
                  <a:latin typeface="Menlo" panose="020B0609030804020204" pitchFamily="49" charset="0"/>
                </a:rPr>
                <a:t>canvas</a:t>
              </a:r>
              <a:r>
                <a:rPr lang="en-GB" altLang="zh-CN" sz="2400" dirty="0">
                  <a:solidFill>
                    <a:srgbClr val="808000"/>
                  </a:solidFill>
                  <a:latin typeface="Menlo" panose="020B0609030804020204" pitchFamily="49" charset="0"/>
                </a:rPr>
                <a:t>&gt;</a:t>
              </a:r>
              <a:endParaRPr lang="en-GB" altLang="zh-CN" sz="24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319C764-C979-4949-B66E-F9FB40242A83}"/>
                </a:ext>
              </a:extLst>
            </p:cNvPr>
            <p:cNvSpPr txBox="1"/>
            <p:nvPr/>
          </p:nvSpPr>
          <p:spPr>
            <a:xfrm>
              <a:off x="8217244" y="2309448"/>
              <a:ext cx="924606" cy="369332"/>
            </a:xfrm>
            <a:prstGeom prst="rect">
              <a:avLst/>
            </a:prstGeom>
            <a:solidFill>
              <a:srgbClr val="FFC62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HTML5</a:t>
              </a:r>
              <a:endParaRPr kumimoji="1" lang="zh-CN" alt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8691</TotalTime>
  <Words>4221</Words>
  <Application>Microsoft Macintosh PowerPoint</Application>
  <PresentationFormat>宽屏</PresentationFormat>
  <Paragraphs>575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等线</vt:lpstr>
      <vt:lpstr>等线 Light</vt:lpstr>
      <vt:lpstr>微软雅黑</vt:lpstr>
      <vt:lpstr>微软雅黑</vt:lpstr>
      <vt:lpstr>Arial Unicode MS</vt:lpstr>
      <vt:lpstr>PingFang SC</vt:lpstr>
      <vt:lpstr>PingFang SC Medium</vt:lpstr>
      <vt:lpstr>PingFang SC Semibold</vt:lpstr>
      <vt:lpstr>Source Han Sans CN Bold</vt:lpstr>
      <vt:lpstr>x-locale-heading-primary</vt:lpstr>
      <vt:lpstr>Arial</vt:lpstr>
      <vt:lpstr>Menlo</vt:lpstr>
      <vt:lpstr>Tw Cen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逸飞 肖</cp:lastModifiedBy>
  <cp:revision>751</cp:revision>
  <dcterms:created xsi:type="dcterms:W3CDTF">2020-05-02T02:16:00Z</dcterms:created>
  <dcterms:modified xsi:type="dcterms:W3CDTF">2024-03-25T09:45:50Z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493A7C216F07465BB6F571FEF614FD69</vt:lpwstr>
  </property>
  <property fmtid="{D5CDD505-2E9C-101B-9397-08002B2CF9AE}" pid="3" name="KSOProductBuildVer">
    <vt:lpwstr>2052-11.1.0.10938</vt:lpwstr>
  </property>
</Properties>
</file>